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410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311" r:id="rId39"/>
    <p:sldId id="392" r:id="rId40"/>
    <p:sldId id="393" r:id="rId41"/>
    <p:sldId id="408" r:id="rId42"/>
    <p:sldId id="331" r:id="rId43"/>
    <p:sldId id="357" r:id="rId44"/>
    <p:sldId id="321" r:id="rId45"/>
    <p:sldId id="360" r:id="rId46"/>
    <p:sldId id="409" r:id="rId47"/>
    <p:sldId id="336" r:id="rId48"/>
    <p:sldId id="320" r:id="rId49"/>
    <p:sldId id="324" r:id="rId50"/>
    <p:sldId id="394" r:id="rId51"/>
    <p:sldId id="318" r:id="rId52"/>
    <p:sldId id="395" r:id="rId53"/>
    <p:sldId id="352" r:id="rId54"/>
    <p:sldId id="302" r:id="rId55"/>
    <p:sldId id="353" r:id="rId56"/>
    <p:sldId id="354" r:id="rId57"/>
    <p:sldId id="325" r:id="rId58"/>
    <p:sldId id="323" r:id="rId59"/>
    <p:sldId id="337" r:id="rId60"/>
    <p:sldId id="329" r:id="rId61"/>
    <p:sldId id="317" r:id="rId62"/>
    <p:sldId id="369" r:id="rId63"/>
    <p:sldId id="344" r:id="rId64"/>
    <p:sldId id="335" r:id="rId65"/>
    <p:sldId id="370" r:id="rId66"/>
    <p:sldId id="338" r:id="rId67"/>
    <p:sldId id="334" r:id="rId68"/>
    <p:sldId id="346" r:id="rId69"/>
    <p:sldId id="367" r:id="rId70"/>
    <p:sldId id="347" r:id="rId71"/>
    <p:sldId id="368" r:id="rId72"/>
    <p:sldId id="362" r:id="rId73"/>
    <p:sldId id="378" r:id="rId74"/>
    <p:sldId id="342" r:id="rId75"/>
    <p:sldId id="361" r:id="rId76"/>
    <p:sldId id="365" r:id="rId77"/>
    <p:sldId id="345" r:id="rId78"/>
    <p:sldId id="401" r:id="rId79"/>
    <p:sldId id="330" r:id="rId8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07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4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12/3/2022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12/3/2022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12/3/2022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4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700.png"/><Relationship Id="rId10" Type="http://schemas.openxmlformats.org/officeDocument/2006/relationships/image" Target="../media/image39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470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6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66.png"/><Relationship Id="rId10" Type="http://schemas.openxmlformats.org/officeDocument/2006/relationships/image" Target="../media/image68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8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671.png"/><Relationship Id="rId17" Type="http://schemas.openxmlformats.org/officeDocument/2006/relationships/image" Target="../media/image620.png"/><Relationship Id="rId2" Type="http://schemas.openxmlformats.org/officeDocument/2006/relationships/image" Target="../media/image75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5" Type="http://schemas.openxmlformats.org/officeDocument/2006/relationships/image" Target="../media/image700.png"/><Relationship Id="rId4" Type="http://schemas.openxmlformats.org/officeDocument/2006/relationships/image" Target="../media/image77.png"/><Relationship Id="rId14" Type="http://schemas.openxmlformats.org/officeDocument/2006/relationships/image" Target="../media/image6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1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101.png"/><Relationship Id="rId7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104.png"/><Relationship Id="rId4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080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112.png"/><Relationship Id="rId21" Type="http://schemas.openxmlformats.org/officeDocument/2006/relationships/image" Target="../media/image124.png"/><Relationship Id="rId7" Type="http://schemas.openxmlformats.org/officeDocument/2006/relationships/image" Target="../media/image116.png"/><Relationship Id="rId12" Type="http://schemas.openxmlformats.org/officeDocument/2006/relationships/image" Target="../media/image48.png"/><Relationship Id="rId17" Type="http://schemas.openxmlformats.org/officeDocument/2006/relationships/image" Target="../media/image1190.png"/><Relationship Id="rId2" Type="http://schemas.openxmlformats.org/officeDocument/2006/relationships/image" Target="../media/image11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7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19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gif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gif"/><Relationship Id="rId9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5.gif"/><Relationship Id="rId7" Type="http://schemas.openxmlformats.org/officeDocument/2006/relationships/image" Target="../media/image13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7.gif"/><Relationship Id="rId10" Type="http://schemas.openxmlformats.org/officeDocument/2006/relationships/image" Target="../media/image48.png"/><Relationship Id="rId4" Type="http://schemas.openxmlformats.org/officeDocument/2006/relationships/image" Target="../media/image136.png"/><Relationship Id="rId9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13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gif"/><Relationship Id="rId5" Type="http://schemas.openxmlformats.org/officeDocument/2006/relationships/image" Target="../media/image1320.png"/><Relationship Id="rId4" Type="http://schemas.openxmlformats.org/officeDocument/2006/relationships/image" Target="../media/image13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gif"/><Relationship Id="rId4" Type="http://schemas.openxmlformats.org/officeDocument/2006/relationships/image" Target="../media/image13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gif"/><Relationship Id="rId3" Type="http://schemas.openxmlformats.org/officeDocument/2006/relationships/image" Target="../media/image129.png"/><Relationship Id="rId7" Type="http://schemas.openxmlformats.org/officeDocument/2006/relationships/image" Target="../media/image163.gi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48.png"/><Relationship Id="rId10" Type="http://schemas.openxmlformats.org/officeDocument/2006/relationships/image" Target="../media/image133.png"/><Relationship Id="rId4" Type="http://schemas.openxmlformats.org/officeDocument/2006/relationships/image" Target="../media/image131.png"/><Relationship Id="rId9" Type="http://schemas.openxmlformats.org/officeDocument/2006/relationships/image" Target="../media/image16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67.png"/><Relationship Id="rId9" Type="http://schemas.openxmlformats.org/officeDocument/2006/relationships/image" Target="../media/image7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gif"/><Relationship Id="rId3" Type="http://schemas.openxmlformats.org/officeDocument/2006/relationships/image" Target="../media/image169.gif"/><Relationship Id="rId7" Type="http://schemas.openxmlformats.org/officeDocument/2006/relationships/image" Target="../media/image170.gi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620.png"/><Relationship Id="rId7" Type="http://schemas.openxmlformats.org/officeDocument/2006/relationships/image" Target="../media/image89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3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3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85.png"/><Relationship Id="rId5" Type="http://schemas.openxmlformats.org/officeDocument/2006/relationships/image" Target="../media/image152.png"/><Relationship Id="rId10" Type="http://schemas.openxmlformats.org/officeDocument/2006/relationships/image" Target="../media/image1621.png"/><Relationship Id="rId4" Type="http://schemas.openxmlformats.org/officeDocument/2006/relationships/image" Target="../media/image1510.png"/><Relationship Id="rId9" Type="http://schemas.openxmlformats.org/officeDocument/2006/relationships/image" Target="../media/image16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89.png"/><Relationship Id="rId7" Type="http://schemas.openxmlformats.org/officeDocument/2006/relationships/image" Target="../media/image93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512.png"/><Relationship Id="rId10" Type="http://schemas.openxmlformats.org/officeDocument/2006/relationships/image" Target="../media/image171.png"/><Relationship Id="rId4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1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7" Type="http://schemas.openxmlformats.org/officeDocument/2006/relationships/hyperlink" Target="https://towardsdatascience.com/policy-gradients-in-a-nutshell-8b72f9743c5d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ntro-to-artificial-intelligence/q-learning-a-value-based-reinforcement-learning-algorithm-272706d835cf" TargetMode="External"/><Relationship Id="rId5" Type="http://schemas.openxmlformats.org/officeDocument/2006/relationships/hyperlink" Target="https://lilianweng.github.io/" TargetMode="External"/><Relationship Id="rId4" Type="http://schemas.openxmlformats.org/officeDocument/2006/relationships/hyperlink" Target="https://spinningup.openai.com/en/latest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140578" y="2035555"/>
            <a:ext cx="554482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40" dirty="0"/>
              <a:t>Reinforcement 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15" dirty="0">
                <a:solidFill>
                  <a:srgbClr val="FFCD96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Some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examples</a:t>
            </a:r>
            <a:r>
              <a:rPr lang="fr-FR" sz="4300" kern="0" spc="-25" dirty="0"/>
              <a:t> of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State : 		s = pressure/position </a:t>
            </a:r>
            <a:r>
              <a:rPr lang="fr-FR" dirty="0" err="1"/>
              <a:t>sensors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Action : 		a = </a:t>
            </a:r>
            <a:r>
              <a:rPr lang="fr-FR" dirty="0" err="1"/>
              <a:t>orders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robotic</a:t>
            </a:r>
            <a:r>
              <a:rPr lang="fr-FR" dirty="0"/>
              <a:t> muscle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</a:t>
            </a:r>
            <a:r>
              <a:rPr lang="en-US" dirty="0">
                <a:sym typeface="Wingdings" panose="05000000000000000000" pitchFamily="2" charset="2"/>
              </a:rPr>
              <a:t>reward for standing up straight, moving an object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196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Example 4 : Robots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Example 3 : Chess (</a:t>
            </a:r>
            <a:r>
              <a:rPr lang="fr-FR" sz="1800" kern="0" spc="-25" dirty="0" err="1"/>
              <a:t>against</a:t>
            </a:r>
            <a:r>
              <a:rPr lang="fr-FR" sz="1800" kern="0" spc="-25" dirty="0"/>
              <a:t> a </a:t>
            </a:r>
            <a:r>
              <a:rPr lang="fr-FR" sz="1800" kern="0" spc="-25" dirty="0" err="1"/>
              <a:t>given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opponent</a:t>
            </a:r>
            <a:r>
              <a:rPr lang="fr-FR" sz="1800" kern="0" spc="-25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State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</a:t>
            </a:r>
            <a:r>
              <a:rPr lang="fr-FR" dirty="0" err="1"/>
              <a:t>next</a:t>
            </a:r>
            <a:r>
              <a:rPr lang="fr-FR" dirty="0"/>
              <a:t> move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</a:t>
            </a:r>
            <a:r>
              <a:rPr lang="fr-FR" dirty="0" err="1">
                <a:sym typeface="Wingdings" panose="05000000000000000000" pitchFamily="2" charset="2"/>
              </a:rPr>
              <a:t>when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victory</a:t>
            </a:r>
            <a:r>
              <a:rPr lang="fr-FR" dirty="0">
                <a:sym typeface="Wingdings" panose="05000000000000000000" pitchFamily="2" charset="2"/>
              </a:rPr>
              <a:t>, -1 </a:t>
            </a:r>
            <a:r>
              <a:rPr lang="fr-FR" dirty="0" err="1">
                <a:sym typeface="Wingdings" panose="05000000000000000000" pitchFamily="2" charset="2"/>
              </a:rPr>
              <a:t>when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defeat</a:t>
            </a:r>
            <a:r>
              <a:rPr lang="fr-FR" dirty="0">
                <a:sym typeface="Wingdings" panose="05000000000000000000" pitchFamily="2" charset="2"/>
              </a:rPr>
              <a:t>, 0 </a:t>
            </a:r>
            <a:r>
              <a:rPr lang="fr-FR" dirty="0" err="1">
                <a:sym typeface="Wingdings" panose="05000000000000000000" pitchFamily="2" charset="2"/>
              </a:rPr>
              <a:t>else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or not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doesn’t</a:t>
                </a:r>
                <a:r>
                  <a:rPr lang="fr-FR" b="0" dirty="0">
                    <a:ea typeface="Cambria Math" panose="02040503050406030204" pitchFamily="18" charset="0"/>
                  </a:rPr>
                  <a:t> diverges, </a:t>
                </a:r>
                <a:r>
                  <a:rPr lang="fr-FR" b="0" dirty="0" err="1">
                    <a:ea typeface="Cambria Math" panose="02040503050406030204" pitchFamily="18" charset="0"/>
                  </a:rPr>
                  <a:t>we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introduce</a:t>
                </a:r>
                <a:r>
                  <a:rPr lang="fr-FR" b="0" dirty="0">
                    <a:ea typeface="Cambria Math" panose="02040503050406030204" pitchFamily="18" charset="0"/>
                  </a:rPr>
                  <a:t> the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for </a:t>
                </a:r>
                <a:r>
                  <a:rPr lang="fr-FR" b="0" dirty="0" err="1">
                    <a:ea typeface="Cambria Math" panose="02040503050406030204" pitchFamily="18" charset="0"/>
                  </a:rPr>
                  <a:t>example</a:t>
                </a:r>
                <a:r>
                  <a:rPr lang="fr-FR" b="0" dirty="0">
                    <a:ea typeface="Cambria Math" panose="02040503050406030204" pitchFamily="18" charset="0"/>
                  </a:rPr>
                  <a:t>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The env. can </a:t>
                </a:r>
                <a:r>
                  <a:rPr lang="fr-FR" dirty="0" err="1"/>
                  <a:t>be</a:t>
                </a:r>
                <a:r>
                  <a:rPr lang="fr-FR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>
                    <a:solidFill>
                      <a:srgbClr val="FF0000"/>
                    </a:solidFill>
                  </a:rPr>
                  <a:t>deterministic</a:t>
                </a:r>
                <a:r>
                  <a:rPr lang="fr-FR" dirty="0">
                    <a:solidFill>
                      <a:srgbClr val="FF0000"/>
                    </a:solidFill>
                  </a:rPr>
                  <a:t> or </a:t>
                </a:r>
                <a:r>
                  <a:rPr lang="fr-FR" dirty="0" err="1">
                    <a:solidFill>
                      <a:srgbClr val="FF0000"/>
                    </a:solidFill>
                  </a:rPr>
                  <a:t>stochastic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(= </a:t>
                </a:r>
                <a:r>
                  <a:rPr lang="fr-FR" dirty="0" err="1"/>
                  <a:t>include</a:t>
                </a:r>
                <a:r>
                  <a:rPr lang="fr-FR" dirty="0"/>
                  <a:t> </a:t>
                </a:r>
                <a:r>
                  <a:rPr lang="fr-FR" dirty="0" err="1"/>
                  <a:t>randomness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The goal </a:t>
                </a:r>
                <a:r>
                  <a:rPr lang="fr-FR" dirty="0" err="1"/>
                  <a:t>is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maximizes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FF0000"/>
                </a:solidFill>
              </a:rPr>
              <a:t>Markovian</a:t>
            </a:r>
            <a:r>
              <a:rPr lang="fr-FR" dirty="0">
                <a:solidFill>
                  <a:srgbClr val="FF0000"/>
                </a:solidFill>
              </a:rPr>
              <a:t> or not :</a:t>
            </a:r>
            <a:br>
              <a:rPr lang="fr-FR" dirty="0"/>
            </a:br>
            <a:r>
              <a:rPr lang="fr-FR" dirty="0"/>
              <a:t>The Markov </a:t>
            </a:r>
            <a:r>
              <a:rPr lang="fr-FR" dirty="0" err="1"/>
              <a:t>Property</a:t>
            </a:r>
            <a:r>
              <a:rPr lang="fr-FR" dirty="0"/>
              <a:t> : the </a:t>
            </a:r>
            <a:r>
              <a:rPr lang="fr-FR" dirty="0" err="1"/>
              <a:t>current</a:t>
            </a:r>
            <a:r>
              <a:rPr lang="fr-FR" dirty="0"/>
              <a:t> state </a:t>
            </a:r>
            <a:r>
              <a:rPr lang="fr-FR" dirty="0" err="1"/>
              <a:t>contains</a:t>
            </a:r>
            <a:r>
              <a:rPr lang="fr-FR" dirty="0"/>
              <a:t> all the information of the </a:t>
            </a:r>
            <a:r>
              <a:rPr lang="fr-FR" dirty="0" err="1"/>
              <a:t>previous</a:t>
            </a:r>
            <a:r>
              <a:rPr lang="fr-FR" dirty="0"/>
              <a:t> states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12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environment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50407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Deterministic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Or </a:t>
                          </a:r>
                        </a:p>
                        <a:p>
                          <a:pPr algn="ctr"/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Observability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Markovian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or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Chess </a:t>
                          </a:r>
                        </a:p>
                        <a:p>
                          <a:r>
                            <a:rPr lang="fr-FR" dirty="0"/>
                            <a:t>(g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iven</m:t>
                              </m:r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𝑜𝑝𝑝𝑜𝑛𝑒𝑛𝑡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Stochastic 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𝑜𝑝𝑝𝑜𝑛𝑒𝑛𝑡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 (but </a:t>
                          </a:r>
                          <a:r>
                            <a:rPr lang="fr-FR" dirty="0" err="1"/>
                            <a:t>we</a:t>
                          </a:r>
                          <a:r>
                            <a:rPr lang="fr-FR" dirty="0"/>
                            <a:t> stop </a:t>
                          </a:r>
                          <a:r>
                            <a:rPr lang="fr-FR" dirty="0" err="1"/>
                            <a:t>it</a:t>
                          </a:r>
                          <a:r>
                            <a:rPr lang="fr-FR" dirty="0"/>
                            <a:t> at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=500</m:t>
                              </m:r>
                            </m:oMath>
                          </a14:m>
                          <a:r>
                            <a:rPr lang="en-US" dirty="0"/>
                            <a:t> steps)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Realistic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robotic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environment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Depends</a:t>
                          </a:r>
                          <a:r>
                            <a:rPr lang="fr-FR" dirty="0"/>
                            <a:t> on the </a:t>
                          </a:r>
                          <a:r>
                            <a:rPr lang="fr-FR" dirty="0" err="1"/>
                            <a:t>quality</a:t>
                          </a:r>
                          <a:r>
                            <a:rPr lang="fr-FR" dirty="0"/>
                            <a:t> of the </a:t>
                          </a:r>
                          <a:r>
                            <a:rPr lang="fr-FR" dirty="0" err="1"/>
                            <a:t>sensors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50407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Deterministic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Or </a:t>
                          </a:r>
                        </a:p>
                        <a:p>
                          <a:pPr algn="ctr"/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Observability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Markovian</a:t>
                          </a:r>
                          <a:r>
                            <a:rPr lang="fr-FR" dirty="0"/>
                            <a:t>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or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Deterministic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5057" t="-266667" r="-244540" b="-110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Yes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Realistic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robotic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environment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Stochastic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Partial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Depends</a:t>
                          </a:r>
                          <a:r>
                            <a:rPr lang="fr-FR" dirty="0"/>
                            <a:t> on the </a:t>
                          </a:r>
                          <a:r>
                            <a:rPr lang="fr-FR" dirty="0" err="1"/>
                            <a:t>quality</a:t>
                          </a:r>
                          <a:r>
                            <a:rPr lang="fr-FR" dirty="0"/>
                            <a:t> of the </a:t>
                          </a:r>
                          <a:r>
                            <a:rPr lang="fr-FR" dirty="0" err="1"/>
                            <a:t>sensors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Different</a:t>
            </a:r>
            <a:r>
              <a:rPr lang="fr-FR" sz="4300" kern="0" dirty="0"/>
              <a:t> </a:t>
            </a:r>
            <a:r>
              <a:rPr lang="fr-FR" sz="4300" kern="0" dirty="0" err="1"/>
              <a:t>kinds</a:t>
            </a:r>
            <a:r>
              <a:rPr lang="fr-FR" sz="4300" kern="0" dirty="0"/>
              <a:t> of </a:t>
            </a:r>
            <a:r>
              <a:rPr lang="fr-FR" sz="4300" kern="0" dirty="0" err="1"/>
              <a:t>environments</a:t>
            </a:r>
            <a:endParaRPr lang="fr-FR" sz="4300" kern="0" dirty="0"/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env. are also </a:t>
            </a:r>
            <a:r>
              <a:rPr lang="en-US" dirty="0">
                <a:solidFill>
                  <a:srgbClr val="FF0000"/>
                </a:solidFill>
              </a:rPr>
              <a:t>non-stationary</a:t>
            </a:r>
            <a:r>
              <a:rPr lang="en-US" dirty="0"/>
              <a:t> (the model changes over time) and require the application of algorithms that adapt continuously.</a:t>
            </a:r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states</a:t>
            </a:r>
            <a:endParaRPr lang="fr-FR" sz="43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space: must be condensed enough</a:t>
            </a:r>
          </a:p>
          <a:p>
            <a:pPr marL="285750" indent="-285750">
              <a:buFontTx/>
              <a:buChar char="-"/>
            </a:pPr>
            <a:r>
              <a:rPr lang="en-US" dirty="0"/>
              <a:t>Rich enough to contain all important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enough to allow for quick learning</a:t>
            </a:r>
          </a:p>
          <a:p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 of the state to facilitate training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811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as a </a:t>
            </a:r>
            <a:r>
              <a:rPr lang="en-US" dirty="0">
                <a:solidFill>
                  <a:srgbClr val="FF0000"/>
                </a:solidFill>
              </a:rPr>
              <a:t>goal</a:t>
            </a:r>
            <a:r>
              <a:rPr lang="en-US" dirty="0"/>
              <a:t>: The agent maximizes the reward, so design it to match your goal</a:t>
            </a:r>
          </a:p>
          <a:p>
            <a:r>
              <a:rPr lang="en-US" dirty="0"/>
              <a:t>Reward as a </a:t>
            </a:r>
            <a:r>
              <a:rPr lang="en-US" dirty="0">
                <a:solidFill>
                  <a:srgbClr val="FF0000"/>
                </a:solidFill>
              </a:rPr>
              <a:t>signal</a:t>
            </a:r>
            <a:r>
              <a:rPr lang="en-US" dirty="0"/>
              <a:t>: The relative values of the reward help the agent learn what to do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347332"/>
                  </p:ext>
                </p:extLst>
              </p:nvPr>
            </p:nvGraphicFramePr>
            <p:xfrm>
              <a:off x="250154" y="2831166"/>
              <a:ext cx="7827045" cy="2235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</a:t>
                          </a:r>
                          <a:r>
                            <a:rPr lang="fr-FR" dirty="0" err="1"/>
                            <a:t>successful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level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+1/-1 at the end of the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each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piece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taken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, +/-100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at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end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game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exit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𝑝𝑟𝑜𝑥𝑖𝑚𝑖𝑡𝑦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𝑔𝑜𝑎𝑙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347332"/>
                  </p:ext>
                </p:extLst>
              </p:nvPr>
            </p:nvGraphicFramePr>
            <p:xfrm>
              <a:off x="250154" y="2831166"/>
              <a:ext cx="7827045" cy="2235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</a:t>
                          </a:r>
                          <a:r>
                            <a:rPr lang="fr-FR" dirty="0" err="1"/>
                            <a:t>successful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level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2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+1/-1 at the end of the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9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on exit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269307" r="-849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5562600" y="5318854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Poorly defined reward can lead to unexpected behavior</a:t>
            </a: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3754535" y="4520146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Reward sparse: reward rarely non-zero, difficult for the agent to learn</a:t>
            </a:r>
          </a:p>
          <a:p>
            <a:r>
              <a:rPr lang="en-US" dirty="0"/>
              <a:t>Dense reward: non-uniform reward, helps the agent to accomplish sub-goals</a:t>
            </a:r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environment: action</a:t>
            </a:r>
            <a:endParaRPr lang="fr-FR" sz="4300" kern="0" dirty="0"/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Actions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Actions </a:t>
                </a:r>
                <a:r>
                  <a:rPr lang="fr-FR" dirty="0" err="1">
                    <a:sym typeface="Wingdings" panose="05000000000000000000" pitchFamily="2" charset="2"/>
                  </a:rPr>
                  <a:t>that</a:t>
                </a:r>
                <a:r>
                  <a:rPr lang="fr-FR" dirty="0">
                    <a:sym typeface="Wingdings" panose="05000000000000000000" pitchFamily="2" charset="2"/>
                  </a:rPr>
                  <a:t> are « </a:t>
                </a:r>
                <a:r>
                  <a:rPr lang="fr-FR" dirty="0" err="1">
                    <a:sym typeface="Wingdings" panose="05000000000000000000" pitchFamily="2" charset="2"/>
                  </a:rPr>
                  <a:t>sufficient</a:t>
                </a:r>
                <a:r>
                  <a:rPr lang="fr-FR" dirty="0">
                    <a:sym typeface="Wingdings" panose="05000000000000000000" pitchFamily="2" charset="2"/>
                  </a:rPr>
                  <a:t>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4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Reduce the action space as much as possible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260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/>
              <a:t>Create</a:t>
            </a:r>
            <a:r>
              <a:rPr lang="fr-FR" u="sng" dirty="0"/>
              <a:t> </a:t>
            </a:r>
            <a:r>
              <a:rPr lang="fr-FR" u="sng" dirty="0" err="1"/>
              <a:t>automated</a:t>
            </a:r>
            <a:r>
              <a:rPr lang="fr-FR" u="sng" dirty="0"/>
              <a:t> actions</a:t>
            </a:r>
            <a:endParaRPr lang="en-US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F8046-3498-F9D3-B491-FD530240E292}"/>
              </a:ext>
            </a:extLst>
          </p:cNvPr>
          <p:cNvSpPr txBox="1"/>
          <p:nvPr/>
        </p:nvSpPr>
        <p:spPr>
          <a:xfrm>
            <a:off x="304800" y="4516423"/>
            <a:ext cx="1097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𝑎 = "kill enemy“</a:t>
            </a:r>
          </a:p>
          <a:p>
            <a:r>
              <a:rPr lang="en-US" dirty="0"/>
              <a:t>Taking the action 𝑎 has the effect of generating a sequence of commands that are supposed to kill the next enemy in the game.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C73C2-C25B-BD98-67D5-579AC2EDD2D0}"/>
              </a:ext>
            </a:extLst>
          </p:cNvPr>
          <p:cNvSpPr txBox="1"/>
          <p:nvPr/>
        </p:nvSpPr>
        <p:spPr>
          <a:xfrm>
            <a:off x="295835" y="6018859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one can even have a "sub-agent" learn to perform macro-action 𝑎 well, and in this case it is called </a:t>
            </a:r>
            <a:r>
              <a:rPr lang="en-US" dirty="0">
                <a:solidFill>
                  <a:srgbClr val="F98300"/>
                </a:solidFill>
              </a:rPr>
              <a:t>hierarchical reinforcement learning.</a:t>
            </a:r>
            <a:endParaRPr lang="fr-FR" dirty="0">
              <a:solidFill>
                <a:srgbClr val="F98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Pre-treatment of the environment</a:t>
            </a:r>
            <a:endParaRPr lang="fr-FR" sz="4300" kern="0" dirty="0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of the 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of the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Definition</a:t>
            </a:r>
            <a:r>
              <a:rPr lang="fr-FR" dirty="0"/>
              <a:t> of the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your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own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Gym </a:t>
            </a:r>
            <a:r>
              <a:rPr lang="en-US" dirty="0"/>
              <a:t>: Library to define your environments or use already implemented ones.</a:t>
            </a:r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OceanEnv</a:t>
            </a:r>
            <a:r>
              <a:rPr lang="en-US" dirty="0">
                <a:solidFill>
                  <a:srgbClr val="FF0000"/>
                </a:solidFill>
              </a:rPr>
              <a:t> : </a:t>
            </a:r>
            <a:r>
              <a:rPr lang="en-US" dirty="0"/>
              <a:t>example of a custom environment with Gym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33625" y="1784397"/>
                <a:ext cx="74298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is the distance to the shore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 {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move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away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move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towards</m:t>
                    </m:r>
                    <m:r>
                      <m:rPr>
                        <m:nor/>
                      </m:rPr>
                      <a:rPr lang="fr-FR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each 𝑡(punishment as long as the shore is not reached)</a:t>
                </a:r>
                <a:endParaRPr lang="fr-FR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1784397"/>
                <a:ext cx="7429854" cy="923330"/>
              </a:xfrm>
              <a:prstGeom prst="rect">
                <a:avLst/>
              </a:prstGeom>
              <a:blipFill>
                <a:blip r:embed="rId8"/>
                <a:stretch>
                  <a:fillRect l="-65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Initial 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Final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69535" y="1784397"/>
            <a:ext cx="7346265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654201" y="2137119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800600" y="2153518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Unsupervised</a:t>
            </a:r>
            <a:r>
              <a:rPr lang="fr-FR" dirty="0"/>
              <a:t> Learning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869824" y="2211588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Algorithm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3 main </a:t>
            </a:r>
            <a:r>
              <a:rPr lang="fr-FR" sz="4300" kern="0" spc="-25" dirty="0" err="1"/>
              <a:t>subfield</a:t>
            </a:r>
            <a:r>
              <a:rPr lang="fr-FR" sz="4300" kern="0" spc="-25" dirty="0"/>
              <a:t> of Machine Learning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How to </a:t>
            </a:r>
            <a:r>
              <a:rPr lang="fr-FR" spc="-20" dirty="0" err="1"/>
              <a:t>learn</a:t>
            </a:r>
            <a:r>
              <a:rPr lang="fr-FR" spc="-2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State value and action value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value:</a:t>
                </a:r>
                <a:endParaRPr lang="fr-FR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en-US" dirty="0"/>
                  <a:t>how good is my state s with the policy 𝜋</a:t>
                </a:r>
              </a:p>
              <a:p>
                <a:endParaRPr lang="en-US" dirty="0"/>
              </a:p>
              <a:p>
                <a:r>
                  <a:rPr lang="en-US" dirty="0"/>
                  <a:t>Action value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how good my action is in the state s and with the policy 𝜋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blipFill>
                <a:blip r:embed="rId2"/>
                <a:stretch>
                  <a:fillRect l="-518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𝑎𝑤𝑎𝑦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𝑔𝑒𝑡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𝑐𝑙𝑜𝑠𝑒𝑟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𝑚𝑜𝑣𝑒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𝑎𝑤𝑎𝑦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88E852-F6DD-0750-437B-6B0B8C0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58BBF4CA-B55F-F8D8-E600-4A81A4D47510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6A9D4D71-734E-01E9-6CA1-2921E1C2B53B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311B73D-CA86-46B0-64ED-4AB40C243EE3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9681-52DA-0E81-2D29-A8E353ECEE21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86D9-7ACA-1F73-3738-1261F6AC5CA0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0C414-B78C-17E3-BC82-0F4822F2BE26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3AC60-3D68-D305-2963-2D885B551F8E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1C8F8-783D-C3C3-F043-11EBE8200E9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D1BF1-B216-74F0-F57B-E71524EBD848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566F5E-4BD5-3987-28D1-92E614ED6E84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D24CD-11FF-3A21-D116-D41D17C5F449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EA15BC-ED4A-8997-51E6-3723133A5A6A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D9FF69-778A-41C3-763A-595ED1AED51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A3C8D3-3D0E-4883-E94F-16F22AF47886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1483F-B93A-C1B3-2A08-9363AB555420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6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State value and action value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value:</a:t>
                </a:r>
                <a:endParaRPr lang="fr-FR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en-US" dirty="0"/>
                  <a:t>how good is my state s with the policy 𝜋</a:t>
                </a:r>
              </a:p>
              <a:p>
                <a:endParaRPr lang="en-US" dirty="0"/>
              </a:p>
              <a:p>
                <a:r>
                  <a:rPr lang="en-US" dirty="0"/>
                  <a:t>Action value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how good my action is in the state s and with the policy 𝜋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1477328"/>
              </a:xfrm>
              <a:prstGeom prst="rect">
                <a:avLst/>
              </a:prstGeom>
              <a:blipFill>
                <a:blip r:embed="rId2"/>
                <a:stretch>
                  <a:fillRect l="-518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𝑚𝑜𝑣𝑒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𝑎𝑤𝑎𝑦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𝑔𝑒𝑡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𝑐𝑙𝑜𝑠𝑒𝑟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𝑔𝑒𝑡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𝑐𝑙𝑜𝑠𝑒𝑟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𝑚𝑜𝑣𝑒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𝑎𝑤𝑎𝑦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88E852-F6DD-0750-437B-6B0B8C0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58BBF4CA-B55F-F8D8-E600-4A81A4D47510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6A9D4D71-734E-01E9-6CA1-2921E1C2B53B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311B73D-CA86-46B0-64ED-4AB40C243EE3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9681-52DA-0E81-2D29-A8E353ECEE21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86D9-7ACA-1F73-3738-1261F6AC5CA0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0C414-B78C-17E3-BC82-0F4822F2BE26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3AC60-3D68-D305-2963-2D885B551F8E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1C8F8-783D-C3C3-F043-11EBE8200E9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D1BF1-B216-74F0-F57B-E71524EBD848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566F5E-4BD5-3987-28D1-92E614ED6E84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state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50D4C-55FF-39A2-4F5D-0B225B1A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E4918-F506-5526-6EE7-4E5C35EB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D24CD-11FF-3A21-D116-D41D17C5F449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EA15BC-ED4A-8997-51E6-3723133A5A6A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D9FF69-778A-41C3-763A-595ED1AED51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0582069" y="4965925"/>
            <a:ext cx="862591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A3C8D3-3D0E-4883-E94F-16F22AF47886}"/>
              </a:ext>
            </a:extLst>
          </p:cNvPr>
          <p:cNvSpPr txBox="1"/>
          <p:nvPr/>
        </p:nvSpPr>
        <p:spPr>
          <a:xfrm>
            <a:off x="10525841" y="6029412"/>
            <a:ext cx="183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Initial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1483F-B93A-C1B3-2A08-9363AB555420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Final state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1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6" grpId="0" animBg="1"/>
      <p:bldP spid="9" grpId="0"/>
      <p:bldP spid="10" grpId="0"/>
      <p:bldP spid="11" grpId="0"/>
      <p:bldP spid="12" grpId="0"/>
      <p:bldP spid="16" grpId="0"/>
      <p:bldP spid="17" grpId="0"/>
      <p:bldP spid="1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44267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/>
                  <a:t>Environment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Markovian</a:t>
                </a:r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Environment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fully</a:t>
                </a:r>
                <a:r>
                  <a:rPr lang="fr-FR" dirty="0"/>
                  <a:t>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442674" cy="1222899"/>
              </a:xfrm>
              <a:prstGeom prst="rect">
                <a:avLst/>
              </a:prstGeom>
              <a:blipFill>
                <a:blip r:embed="rId5"/>
                <a:stretch>
                  <a:fillRect l="-1593" t="-3000" r="-708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Policy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State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Action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2939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Goal :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2939138" cy="369332"/>
              </a:xfrm>
              <a:prstGeom prst="rect">
                <a:avLst/>
              </a:prstGeom>
              <a:blipFill>
                <a:blip r:embed="rId10"/>
                <a:stretch>
                  <a:fillRect l="-1867" t="-8197" r="-83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and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211435" y="1628150"/>
                <a:ext cx="268291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/>
                  <a:t>Prediction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 err="1">
                    <a:solidFill>
                      <a:srgbClr val="FF0000"/>
                    </a:solidFill>
                  </a:rPr>
                  <a:t>Compute</a:t>
                </a:r>
                <a:r>
                  <a:rPr lang="fr-FR" dirty="0"/>
                  <a:t> values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Estimators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35" y="1628150"/>
                <a:ext cx="2682914" cy="1477328"/>
              </a:xfrm>
              <a:prstGeom prst="rect">
                <a:avLst/>
              </a:prstGeom>
              <a:blipFill>
                <a:blip r:embed="rId2"/>
                <a:stretch>
                  <a:fillRect l="-2045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 err="1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 err="1"/>
                  <a:t>Knowing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allows you to choose the best actions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8153400" y="3044704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3044704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8001000" y="462585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62585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753600" y="3540004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8001000" y="3540004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308373" y="4044652"/>
                <a:ext cx="2556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>
                    <a:solidFill>
                      <a:srgbClr val="F98300"/>
                    </a:solidFill>
                  </a:rPr>
                  <a:t>Policy </a:t>
                </a:r>
                <a:r>
                  <a:rPr lang="fr-FR" b="0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</a:t>
                </a:r>
                <a:r>
                  <a:rPr lang="fr-FR" dirty="0" err="1"/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/>
                  <a:t>knowing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373" y="4044652"/>
                <a:ext cx="2556754" cy="646331"/>
              </a:xfrm>
              <a:prstGeom prst="rect">
                <a:avLst/>
              </a:prstGeom>
              <a:blipFill>
                <a:blip r:embed="rId6"/>
                <a:stretch>
                  <a:fillRect t="-4673" r="-19570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902172" y="3905080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Policy Evaluation </a:t>
                </a:r>
                <a:r>
                  <a:rPr lang="fr-FR" dirty="0"/>
                  <a:t>(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72" y="3905080"/>
                <a:ext cx="2372236" cy="646331"/>
              </a:xfrm>
              <a:prstGeom prst="rect">
                <a:avLst/>
              </a:prstGeom>
              <a:blipFill>
                <a:blip r:embed="rId7"/>
                <a:stretch>
                  <a:fillRect t="-5660" r="-200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473544" y="2427722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Model </a:t>
            </a:r>
            <a:r>
              <a:rPr lang="fr-FR" sz="4300" kern="0" dirty="0" err="1"/>
              <a:t>based</a:t>
            </a:r>
            <a:r>
              <a:rPr lang="fr-FR" sz="4300" kern="0" dirty="0"/>
              <a:t> vs. Model free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6439" y="5585555"/>
            <a:ext cx="977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Bootstrapping: </a:t>
            </a:r>
            <a:r>
              <a:rPr lang="en-US" dirty="0"/>
              <a:t>use state/action values to calculate other state/action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know the model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policy 𝜋. First, we seek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8"/>
                <a:stretch>
                  <a:fillRect l="-412" t="-9231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/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9B3E23-6ADF-0B65-6205-116777D2F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26" y="2403358"/>
                <a:ext cx="4350132" cy="988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/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46ED483-32D2-CFFF-9390-2BE363F9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84" y="3675731"/>
                <a:ext cx="6096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BB23A81C-EA7D-3FB4-2E8F-2C4E85461F62}"/>
              </a:ext>
            </a:extLst>
          </p:cNvPr>
          <p:cNvSpPr txBox="1"/>
          <p:nvPr/>
        </p:nvSpPr>
        <p:spPr>
          <a:xfrm>
            <a:off x="382269" y="6369235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here the actions and states are discrete and few.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  <p:bldP spid="54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Ford-Bellman </a:t>
            </a:r>
            <a:r>
              <a:rPr lang="fr-FR" sz="4300" kern="0" dirty="0" err="1"/>
              <a:t>equations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304800" y="5083625"/>
                <a:ext cx="11582400" cy="13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noting 𝑉 the vector of state values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one obtains an equation of the form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fr-FR" dirty="0" err="1"/>
                  <a:t>Iterative</a:t>
                </a:r>
                <a:r>
                  <a:rPr lang="fr-FR" dirty="0"/>
                  <a:t> convergence </a:t>
                </a:r>
                <a:r>
                  <a:rPr lang="fr-FR" dirty="0" err="1"/>
                  <a:t>method</a:t>
                </a:r>
                <a:r>
                  <a:rPr lang="fr-FR" dirty="0"/>
                  <a:t>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arbitrary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83625"/>
                <a:ext cx="11582400" cy="1337739"/>
              </a:xfrm>
              <a:prstGeom prst="rect">
                <a:avLst/>
              </a:prstGeom>
              <a:blipFill>
                <a:blip r:embed="rId2"/>
                <a:stretch>
                  <a:fillRect l="-421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/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AE8DDA-BB4C-6FA5-B93D-75C9CD3B6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711798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/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AFE44-ABD6-2698-3E11-65CEF1F9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45402"/>
                <a:ext cx="8228331" cy="107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651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Dynamic </a:t>
            </a:r>
            <a:r>
              <a:rPr lang="fr-FR" dirty="0" err="1"/>
              <a:t>Programming</a:t>
            </a:r>
            <a:r>
              <a:rPr lang="fr-FR" dirty="0"/>
              <a:t> for the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get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/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C15210-9D9D-155D-8DB0-8FC76502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0" y="3657436"/>
                <a:ext cx="61722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RL applications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4560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456040" cy="646331"/>
              </a:xfrm>
              <a:prstGeom prst="rect">
                <a:avLst/>
              </a:prstGeom>
              <a:blipFill>
                <a:blip r:embed="rId4"/>
                <a:stretch>
                  <a:fillRect t="-5660" r="-2929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move away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blipFill>
                <a:blip r:embed="rId5"/>
                <a:stretch>
                  <a:fillRect t="-5660" r="-228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51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order in which we go through the states is important</a:t>
            </a:r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4829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482970" cy="646331"/>
              </a:xfrm>
              <a:prstGeom prst="rect">
                <a:avLst/>
              </a:prstGeom>
              <a:blipFill>
                <a:blip r:embed="rId3"/>
                <a:stretch>
                  <a:fillRect t="-5660" r="-123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move away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604542" cy="646331"/>
              </a:xfrm>
              <a:prstGeom prst="rect">
                <a:avLst/>
              </a:prstGeom>
              <a:blipFill>
                <a:blip r:embed="rId4"/>
                <a:stretch>
                  <a:fillRect t="-5660" r="-228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51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order in which we go through the states is important</a:t>
            </a:r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From</a:t>
            </a:r>
            <a:r>
              <a:rPr lang="fr-FR" sz="4300" kern="0" dirty="0"/>
              <a:t> </a:t>
            </a:r>
            <a:r>
              <a:rPr lang="fr-FR" sz="4300" kern="0" dirty="0" err="1"/>
              <a:t>evaluating</a:t>
            </a:r>
            <a:r>
              <a:rPr lang="fr-FR" sz="4300" kern="0" dirty="0"/>
              <a:t> to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Policy </a:t>
                </a:r>
                <a:r>
                  <a:rPr lang="fr-FR" dirty="0" err="1"/>
                  <a:t>improvement</a:t>
                </a:r>
                <a:r>
                  <a:rPr lang="fr-FR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07888" y="5327827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/>
                  <a:t>Improvement</a:t>
                </a:r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88" y="5327827"/>
                <a:ext cx="1512465" cy="646331"/>
              </a:xfrm>
              <a:prstGeom prst="rect">
                <a:avLst/>
              </a:prstGeom>
              <a:blipFill>
                <a:blip r:embed="rId6"/>
                <a:stretch>
                  <a:fillRect l="-2823" r="-80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A6E460-48D4-1978-215C-BFB3F813B01C}"/>
                  </a:ext>
                </a:extLst>
              </p:cNvPr>
              <p:cNvSpPr txBox="1"/>
              <p:nvPr/>
            </p:nvSpPr>
            <p:spPr>
              <a:xfrm>
                <a:off x="3124200" y="3925668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A6E460-48D4-1978-215C-BFB3F813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25668"/>
                <a:ext cx="1512465" cy="646331"/>
              </a:xfrm>
              <a:prstGeom prst="rect">
                <a:avLst/>
              </a:prstGeom>
              <a:blipFill>
                <a:blip r:embed="rId4"/>
                <a:stretch>
                  <a:fillRect l="-3226" r="-40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31913E-A8CB-BDD5-63FF-62E2B38EA7A8}"/>
              </a:ext>
            </a:extLst>
          </p:cNvPr>
          <p:cNvSpPr txBox="1"/>
          <p:nvPr/>
        </p:nvSpPr>
        <p:spPr>
          <a:xfrm>
            <a:off x="449525" y="1577570"/>
            <a:ext cx="630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Dynamic </a:t>
            </a:r>
            <a:r>
              <a:rPr lang="fr-FR" dirty="0" err="1"/>
              <a:t>Programming</a:t>
            </a:r>
            <a:r>
              <a:rPr lang="fr-FR" dirty="0"/>
              <a:t> for the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A19D1-843C-28BE-E776-C36954C11177}"/>
              </a:ext>
            </a:extLst>
          </p:cNvPr>
          <p:cNvSpPr txBox="1"/>
          <p:nvPr/>
        </p:nvSpPr>
        <p:spPr>
          <a:xfrm>
            <a:off x="6948452" y="4064167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591706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evaluation</a:t>
                </a:r>
                <a:r>
                  <a:rPr lang="fr-FR" dirty="0"/>
                  <a:t> </a:t>
                </a:r>
                <a:r>
                  <a:rPr lang="fr-FR" dirty="0" err="1"/>
                  <a:t>iteration</a:t>
                </a:r>
                <a:r>
                  <a:rPr lang="fr-FR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591706" cy="379784"/>
              </a:xfrm>
              <a:prstGeom prst="rect">
                <a:avLst/>
              </a:prstGeom>
              <a:blipFill>
                <a:blip r:embed="rId2"/>
                <a:stretch>
                  <a:fillRect l="-1062" t="-8065" r="-664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A9A788-FCB1-BE4F-30DD-6EF8BDF99ACF}"/>
                  </a:ext>
                </a:extLst>
              </p:cNvPr>
              <p:cNvSpPr/>
              <p:nvPr/>
            </p:nvSpPr>
            <p:spPr>
              <a:xfrm>
                <a:off x="7858690" y="27432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A9A788-FCB1-BE4F-30DD-6EF8BDF99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690" y="274320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23BAF4F-4161-9FCF-F4EE-183A98A1EE55}"/>
                  </a:ext>
                </a:extLst>
              </p:cNvPr>
              <p:cNvSpPr/>
              <p:nvPr/>
            </p:nvSpPr>
            <p:spPr>
              <a:xfrm>
                <a:off x="7706290" y="432435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23BAF4F-4161-9FCF-F4EE-183A98A1E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90" y="432435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D428F7C-14AE-DAF2-7CD3-2F625C8FB698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9458890" y="323850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E2604F5-560C-AE78-A46E-D70E3B3C8DE6}"/>
              </a:ext>
            </a:extLst>
          </p:cNvPr>
          <p:cNvCxnSpPr>
            <a:cxnSpLocks/>
            <a:stCxn id="18" idx="1"/>
            <a:endCxn id="17" idx="1"/>
          </p:cNvCxnSpPr>
          <p:nvPr/>
        </p:nvCxnSpPr>
        <p:spPr>
          <a:xfrm rot="10800000" flipH="1">
            <a:off x="7706290" y="323850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A122A-0C82-F894-E5E9-265E3C14B1F0}"/>
                  </a:ext>
                </a:extLst>
              </p:cNvPr>
              <p:cNvSpPr txBox="1"/>
              <p:nvPr/>
            </p:nvSpPr>
            <p:spPr>
              <a:xfrm>
                <a:off x="5953690" y="3678018"/>
                <a:ext cx="15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reedy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 err="1">
                    <a:solidFill>
                      <a:srgbClr val="F98300"/>
                    </a:solidFill>
                  </a:rPr>
                  <a:t>Improvement</a:t>
                </a:r>
                <a:r>
                  <a:rPr lang="fr-FR" dirty="0">
                    <a:solidFill>
                      <a:srgbClr val="F983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FA122A-0C82-F894-E5E9-265E3C14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690" y="3678018"/>
                <a:ext cx="1512465" cy="646331"/>
              </a:xfrm>
              <a:prstGeom prst="rect">
                <a:avLst/>
              </a:prstGeom>
              <a:blipFill>
                <a:blip r:embed="rId6"/>
                <a:stretch>
                  <a:fillRect l="-3226" r="-40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796B04-6D27-2601-9700-9921C12AB6CE}"/>
              </a:ext>
            </a:extLst>
          </p:cNvPr>
          <p:cNvSpPr txBox="1"/>
          <p:nvPr/>
        </p:nvSpPr>
        <p:spPr>
          <a:xfrm>
            <a:off x="9720347" y="3591058"/>
            <a:ext cx="173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evaluate not just any 𝜋 but directly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optimal policy.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646331"/>
              </a:xfrm>
              <a:prstGeom prst="rect">
                <a:avLst/>
              </a:prstGeom>
              <a:blipFill>
                <a:blip r:embed="rId4"/>
                <a:stretch>
                  <a:fillRect l="-1436"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/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sz="240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3DE8C-704E-6CB5-D331-11218AC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" y="5697123"/>
                <a:ext cx="61722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/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1EC1D3-5CAE-ABE0-93BB-1CA42D6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556519"/>
                <a:ext cx="6172200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44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Evaluation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the optimal policy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442802" cy="369332"/>
              </a:xfrm>
              <a:prstGeom prst="rect">
                <a:avLst/>
              </a:prstGeom>
              <a:blipFill>
                <a:blip r:embed="rId5"/>
                <a:stretch>
                  <a:fillRect l="-1596" t="-9836" r="-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 </a:t>
            </a:r>
            <a:r>
              <a:rPr lang="en-US" dirty="0">
                <a:solidFill>
                  <a:srgbClr val="00B0F0"/>
                </a:solidFill>
              </a:rPr>
              <a:t>Value Iteration</a:t>
            </a:r>
          </a:p>
          <a:p>
            <a:r>
              <a:rPr lang="en-US" dirty="0"/>
              <a:t>Algorithm used in Dynamic Programming to solve the </a:t>
            </a:r>
            <a:r>
              <a:rPr lang="en-US" dirty="0">
                <a:solidFill>
                  <a:srgbClr val="FF0000"/>
                </a:solidFill>
              </a:rPr>
              <a:t>Control Problem</a:t>
            </a:r>
            <a:r>
              <a:rPr lang="en-US" dirty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/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sz="2400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49BA1-9008-F254-E555-6735B36D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69" y="5062344"/>
                <a:ext cx="617220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</a:t>
            </a:r>
            <a:r>
              <a:rPr lang="fr-FR" sz="4300" kern="0" dirty="0" err="1"/>
              <a:t>Learn</a:t>
            </a:r>
            <a:r>
              <a:rPr lang="fr-FR" sz="4300" kern="0" dirty="0"/>
              <a:t> by </a:t>
            </a:r>
            <a:r>
              <a:rPr lang="fr-FR" sz="4300" kern="0" dirty="0" err="1"/>
              <a:t>interacting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398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Goal: Learn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from the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3986669" cy="369332"/>
              </a:xfrm>
              <a:prstGeom prst="rect">
                <a:avLst/>
              </a:prstGeom>
              <a:blipFill>
                <a:blip r:embed="rId2"/>
                <a:stretch>
                  <a:fillRect l="-1223" t="-10000" r="-4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81000" y="2505670"/>
                <a:ext cx="527375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(for 1 </a:t>
                </a:r>
                <a:r>
                  <a:rPr lang="fr-FR" dirty="0" err="1"/>
                  <a:t>episode</a:t>
                </a:r>
                <a:r>
                  <a:rPr lang="fr-FR" dirty="0"/>
                  <a:t>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an episode 𝜏 where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states.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05670"/>
                <a:ext cx="5273751" cy="923330"/>
              </a:xfrm>
              <a:prstGeom prst="rect">
                <a:avLst/>
              </a:prstGeom>
              <a:blipFill>
                <a:blip r:embed="rId3"/>
                <a:stretch>
                  <a:fillRect l="-1040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81000" y="3613087"/>
                <a:ext cx="492045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episodes)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episodes where we observe states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fr-FR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13087"/>
                <a:ext cx="4920450" cy="923330"/>
              </a:xfrm>
              <a:prstGeom prst="rect">
                <a:avLst/>
              </a:prstGeom>
              <a:blipFill>
                <a:blip r:embed="rId4"/>
                <a:stretch>
                  <a:fillRect l="-1115" t="-3974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45116" y="3962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29163" y="3581400"/>
                <a:ext cx="66249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(for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episodes):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We play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episodes where we observe state-action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3" y="3581400"/>
                <a:ext cx="6624955" cy="923330"/>
              </a:xfrm>
              <a:prstGeom prst="rect">
                <a:avLst/>
              </a:prstGeom>
              <a:blipFill>
                <a:blip r:embed="rId5"/>
                <a:stretch>
                  <a:fillRect l="-736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time/variance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24986"/>
                <a:ext cx="3810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/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Avantages</a:t>
                </a:r>
                <a:r>
                  <a:rPr lang="fr-FR" dirty="0"/>
                  <a:t> : intuitive, </a:t>
                </a:r>
                <a:r>
                  <a:rPr lang="fr-FR" dirty="0" err="1"/>
                  <a:t>mathematically</a:t>
                </a:r>
                <a:r>
                  <a:rPr lang="fr-FR" dirty="0"/>
                  <a:t> </a:t>
                </a:r>
                <a:r>
                  <a:rPr lang="fr-FR" dirty="0" err="1"/>
                  <a:t>true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, the Monte Carlo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lang="en-US" dirty="0"/>
                  <a:t> is said to be non-biased</a:t>
                </a: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Inconvénients</a:t>
                </a:r>
                <a:r>
                  <a:rPr lang="en-US" dirty="0"/>
                  <a:t> : terminal, high variance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9D4949-60ED-1765-B19F-1E8E4CC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15000"/>
                <a:ext cx="12344400" cy="646331"/>
              </a:xfrm>
              <a:prstGeom prst="rect">
                <a:avLst/>
              </a:prstGeom>
              <a:blipFill>
                <a:blip r:embed="rId7"/>
                <a:stretch>
                  <a:fillRect l="-395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6D3E554-8B45-040A-5E95-3D551D63A119}"/>
              </a:ext>
            </a:extLst>
          </p:cNvPr>
          <p:cNvSpPr/>
          <p:nvPr/>
        </p:nvSpPr>
        <p:spPr>
          <a:xfrm rot="16200000">
            <a:off x="4997306" y="5766001"/>
            <a:ext cx="369332" cy="9136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/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C1C06A-4F4D-B9E8-FDE1-AF507B3E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4" y="6325162"/>
                <a:ext cx="703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13" grpId="0"/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5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 : Mario</a:t>
            </a:r>
            <a:r>
              <a:rPr lang="en-US" dirty="0"/>
              <a:t> and its simulator NES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frame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, in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338731" y="2938073"/>
                <a:ext cx="18997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example of 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1" y="2938073"/>
                <a:ext cx="1899733" cy="646331"/>
              </a:xfrm>
              <a:prstGeom prst="rect">
                <a:avLst/>
              </a:prstGeom>
              <a:blipFill>
                <a:blip r:embed="rId6"/>
                <a:stretch>
                  <a:fillRect l="-28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4680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</a:t>
                </a:r>
                <a:r>
                  <a:rPr lang="fr-FR" dirty="0" err="1"/>
                  <a:t>example</a:t>
                </a:r>
                <a:r>
                  <a:rPr lang="fr-FR" dirty="0"/>
                  <a:t> of 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: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468023" cy="369332"/>
              </a:xfrm>
              <a:prstGeom prst="rect">
                <a:avLst/>
              </a:prstGeom>
              <a:blipFill>
                <a:blip r:embed="rId7"/>
                <a:stretch>
                  <a:fillRect l="-197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9229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An </a:t>
                </a:r>
                <a:r>
                  <a:rPr lang="fr-FR" dirty="0" err="1"/>
                  <a:t>example</a:t>
                </a:r>
                <a:r>
                  <a:rPr lang="fr-FR" dirty="0"/>
                  <a:t> of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922914" cy="369332"/>
              </a:xfrm>
              <a:prstGeom prst="rect">
                <a:avLst/>
              </a:prstGeom>
              <a:blipFill>
                <a:blip r:embed="rId9"/>
                <a:stretch>
                  <a:fillRect l="-1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move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forward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quick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fr-FR" b="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The RL </a:t>
            </a:r>
            <a:r>
              <a:rPr lang="fr-FR" sz="4300" spc="-25" dirty="0" err="1"/>
              <a:t>framework</a:t>
            </a:r>
            <a:r>
              <a:rPr lang="fr-FR" sz="4300" spc="-25" dirty="0"/>
              <a:t> : env. &amp; agent interaction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End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End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44" y="5461273"/>
                <a:ext cx="954364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02671"/>
                  </p:ext>
                </p:extLst>
              </p:nvPr>
            </p:nvGraphicFramePr>
            <p:xfrm>
              <a:off x="7075035" y="1330628"/>
              <a:ext cx="4964566" cy="523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</a:t>
            </a:r>
            <a:r>
              <a:rPr lang="fr-FR" sz="4300" kern="0" dirty="0" err="1"/>
              <a:t>Learn</a:t>
            </a:r>
            <a:r>
              <a:rPr lang="fr-FR" sz="4300" kern="0" dirty="0"/>
              <a:t> by </a:t>
            </a:r>
            <a:r>
              <a:rPr lang="fr-FR" sz="4300" kern="0" dirty="0" err="1"/>
              <a:t>interacting</a:t>
            </a:r>
            <a:endParaRPr lang="fr-FR" sz="4300" kern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F726B-A905-2C63-D896-B7203526DC17}"/>
              </a:ext>
            </a:extLst>
          </p:cNvPr>
          <p:cNvSpPr txBox="1"/>
          <p:nvPr/>
        </p:nvSpPr>
        <p:spPr>
          <a:xfrm>
            <a:off x="543642" y="1600200"/>
            <a:ext cx="59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Environment: tic-tac-toe against a randomly playing opponent</a:t>
            </a:r>
          </a:p>
          <a:p>
            <a:r>
              <a:rPr lang="en-US" dirty="0"/>
              <a:t>Reward 𝑟 = ±1 when winning/losing, 0 otherwise</a:t>
            </a:r>
          </a:p>
        </p:txBody>
      </p:sp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CDB257-6192-6A68-A04E-4DE1C6B0EAC8}"/>
              </a:ext>
            </a:extLst>
          </p:cNvPr>
          <p:cNvSpPr txBox="1"/>
          <p:nvPr/>
        </p:nvSpPr>
        <p:spPr>
          <a:xfrm>
            <a:off x="1243561" y="6144997"/>
            <a:ext cx="49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terminal-required: you have to wait until the end of an episode to update 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B21E-AC37-6FE6-DFD7-2EBE5A36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02" y="3196578"/>
            <a:ext cx="745348" cy="68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C3018-D632-35E7-1322-5B9B5EED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892915"/>
            <a:ext cx="755989" cy="692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/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72549-584B-98EB-EFBD-FEF28978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2309220"/>
                <a:ext cx="1007983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/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49960B-2FF2-A4F9-312C-DC018CCDC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01" y="3352051"/>
                <a:ext cx="10079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/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−1+1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76CFCB-90FF-3CD1-88B6-32E6D586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30" y="4937760"/>
                <a:ext cx="1007983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/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B461B8-4D01-CEF3-FC25-ECDF8BEF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4189896"/>
                <a:ext cx="10079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/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38044-6A10-EB14-B292-CE144C59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72" y="5910856"/>
                <a:ext cx="10079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34FED78-54E7-E498-4799-348D0BF5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27" y="2250805"/>
            <a:ext cx="780923" cy="7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  <p:bldP spid="7" grpId="0"/>
      <p:bldP spid="10" grpId="0"/>
      <p:bldP spid="12" grpId="0"/>
      <p:bldP spid="14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667DCEE1-47F4-A3A5-511B-3399DF4D576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Remark</a:t>
            </a:r>
            <a:r>
              <a:rPr lang="fr-FR" sz="4300" kern="0" dirty="0"/>
              <a:t> : cumulative vs </a:t>
            </a:r>
            <a:r>
              <a:rPr lang="fr-FR" sz="4300" kern="0" dirty="0" err="1"/>
              <a:t>moving</a:t>
            </a:r>
            <a:r>
              <a:rPr lang="fr-FR" sz="4300" kern="0" dirty="0"/>
              <a:t>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FF7DA3-D7FD-9AED-22FF-4A2FCBC2BBD6}"/>
              </a:ext>
            </a:extLst>
          </p:cNvPr>
          <p:cNvSpPr/>
          <p:nvPr/>
        </p:nvSpPr>
        <p:spPr>
          <a:xfrm>
            <a:off x="457200" y="1459612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5DFB22-CC3D-7009-F43E-5364BD4D001F}"/>
              </a:ext>
            </a:extLst>
          </p:cNvPr>
          <p:cNvSpPr/>
          <p:nvPr/>
        </p:nvSpPr>
        <p:spPr>
          <a:xfrm>
            <a:off x="6184263" y="1369359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/>
              <p:nvPr/>
            </p:nvSpPr>
            <p:spPr>
              <a:xfrm>
                <a:off x="679767" y="1474217"/>
                <a:ext cx="4946969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Incremental formula: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Suitable for </a:t>
                </a:r>
                <a:r>
                  <a:rPr lang="en-US" dirty="0">
                    <a:solidFill>
                      <a:srgbClr val="FF0000"/>
                    </a:solidFill>
                  </a:rPr>
                  <a:t>stationary</a:t>
                </a:r>
                <a:r>
                  <a:rPr lang="en-US" dirty="0"/>
                  <a:t> env. and policies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weigh the same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Example for Monte Carlo :</a:t>
                </a:r>
              </a:p>
              <a:p>
                <a:r>
                  <a:rPr lang="en-US" dirty="0"/>
                  <a:t>At the end of each episode, for every 𝑠 seen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fr-F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525730-BD09-BCCC-4866-99177217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7" y="1474217"/>
                <a:ext cx="4946969" cy="4891339"/>
              </a:xfrm>
              <a:prstGeom prst="rect">
                <a:avLst/>
              </a:prstGeom>
              <a:blipFill>
                <a:blip r:embed="rId2"/>
                <a:stretch>
                  <a:fillRect l="-1110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/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Incremental formula:</a:t>
                </a:r>
                <a:endParaRPr lang="fr-F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get closer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permanently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Suitable for </a:t>
                </a:r>
                <a:r>
                  <a:rPr lang="en-US" dirty="0">
                    <a:solidFill>
                      <a:srgbClr val="FF0000"/>
                    </a:solidFill>
                  </a:rPr>
                  <a:t>non-stationary </a:t>
                </a:r>
                <a:r>
                  <a:rPr lang="en-US" dirty="0"/>
                  <a:t>env.  and policies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Recent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weigh more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Example for Monte Carlo :</a:t>
                </a:r>
              </a:p>
              <a:p>
                <a:r>
                  <a:rPr lang="en-US" dirty="0"/>
                  <a:t>At the end of each episode, for every 𝑠 seen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fr-F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6DFE-D226-85F4-312B-095FA0EF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61" y="1617010"/>
                <a:ext cx="4826639" cy="4848828"/>
              </a:xfrm>
              <a:prstGeom prst="rect">
                <a:avLst/>
              </a:prstGeom>
              <a:blipFill>
                <a:blip r:embed="rId3"/>
                <a:stretch>
                  <a:fillRect l="-1010" t="-628" r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</a:t>
                </a:r>
                <a:r>
                  <a:rPr lang="fr-FR" sz="4300" kern="0" dirty="0" err="1"/>
                  <a:t>Results</a:t>
                </a:r>
                <a:r>
                  <a:rPr lang="fr-FR" sz="4300" kern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9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9182" cy="369332"/>
              </a:xfrm>
              <a:prstGeom prst="rect">
                <a:avLst/>
              </a:prstGeom>
              <a:blipFill>
                <a:blip r:embed="rId5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7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Exploration problem: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𝑎𝑤𝑎𝑦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never see states close to the shore, so we cannot evaluate them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668260"/>
              </a:xfrm>
              <a:prstGeom prst="rect">
                <a:avLst/>
              </a:prstGeom>
              <a:blipFill>
                <a:blip r:embed="rId9"/>
                <a:stretch>
                  <a:fillRect l="-1016" t="-4587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5B676-D3AC-F5D4-4B54-7DB42FF6B408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5B676-D3AC-F5D4-4B54-7DB42FF6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616A8-5E87-867A-D6AD-63072CC1A6B6}"/>
                  </a:ext>
                </a:extLst>
              </p:cNvPr>
              <p:cNvSpPr txBox="1"/>
              <p:nvPr/>
            </p:nvSpPr>
            <p:spPr>
              <a:xfrm>
                <a:off x="131586" y="5850537"/>
                <a:ext cx="61533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Implementation notes: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are randomly initialized and we use moving average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616A8-5E87-867A-D6AD-63072CC1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6" y="5850537"/>
                <a:ext cx="6153324" cy="646331"/>
              </a:xfrm>
              <a:prstGeom prst="rect">
                <a:avLst/>
              </a:prstGeom>
              <a:blipFill>
                <a:blip r:embed="rId11"/>
                <a:stretch>
                  <a:fillRect l="-8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6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85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85205" cy="369332"/>
              </a:xfrm>
              <a:prstGeom prst="rect">
                <a:avLst/>
              </a:prstGeom>
              <a:blipFill>
                <a:blip r:embed="rId9"/>
                <a:stretch>
                  <a:fillRect t="-9836" r="-14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68BB79-FE6F-2E67-7BB1-4EE3F3662CF5}"/>
              </a:ext>
            </a:extLst>
          </p:cNvPr>
          <p:cNvSpPr txBox="1"/>
          <p:nvPr/>
        </p:nvSpPr>
        <p:spPr>
          <a:xfrm>
            <a:off x="845498" y="5909079"/>
            <a:ext cx="71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problem: actions that are never taken, and states that are never reached while playing 𝜋 are not evaluated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MonteCarlo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evaluate deterministic policies well</a:t>
            </a:r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87" y="2155193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7" y="3736343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609587" y="265049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3856987" y="265049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BD7C52-EE87-1D96-4DBA-8D02E3E56C72}"/>
              </a:ext>
            </a:extLst>
          </p:cNvPr>
          <p:cNvSpPr txBox="1"/>
          <p:nvPr/>
        </p:nvSpPr>
        <p:spPr>
          <a:xfrm>
            <a:off x="1503645" y="258616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 by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Duration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episode ?</a:t>
                </a:r>
              </a:p>
              <a:p>
                <a:pPr algn="ctr"/>
                <a:r>
                  <a:rPr lang="en-US" dirty="0"/>
                  <a:t>Until convergence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8" y="2746568"/>
                <a:ext cx="2438400" cy="1754326"/>
              </a:xfrm>
              <a:prstGeom prst="rect">
                <a:avLst/>
              </a:prstGeom>
              <a:blipFill>
                <a:blip r:embed="rId5"/>
                <a:stretch>
                  <a:fillRect l="-500" t="-2787" r="-5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093118" y="1341985"/>
            <a:ext cx="325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916938" y="1936118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98300"/>
                    </a:solidFill>
                  </a:rPr>
                  <a:t>(greedy policy)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3238634"/>
                <a:ext cx="3200401" cy="1057341"/>
              </a:xfrm>
              <a:prstGeom prst="rect">
                <a:avLst/>
              </a:prstGeom>
              <a:blipFill>
                <a:blip r:embed="rId6"/>
                <a:stretch>
                  <a:fillRect t="-172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762000" y="5279392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of the greedy policy: we have seen that Monte Carlo does not evaluate deterministic policies well for unchosen actions, because the algorithm needs experiments where these actions take place.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102BA-5D79-604D-CE5B-27B072CE7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686800" y="4065936"/>
            <a:ext cx="3101972" cy="2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The Exploration vs. Exploitation </a:t>
            </a:r>
            <a:r>
              <a:rPr lang="fr-FR" sz="4300" kern="0" dirty="0" err="1"/>
              <a:t>tradeoff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397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Exploration problem: some actions are not visited very often and are therefore less well estimated.</a:t>
                </a:r>
              </a:p>
              <a:p>
                <a:r>
                  <a:rPr lang="en-US" dirty="0"/>
                  <a:t>Solution: use more exploratory policies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policy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with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probability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Boltzmann policy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UCB policy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3974229"/>
              </a:xfrm>
              <a:prstGeom prst="rect">
                <a:avLst/>
              </a:prstGeom>
              <a:blipFill>
                <a:blip r:embed="rId3"/>
                <a:stretch>
                  <a:fillRect l="-707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exploitation/exploration tradeoff is an essential aspect of RL. It is widely studied in one of the fundamental problems of RL, the N-Bandit Problem.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3962400" y="1625727"/>
            <a:ext cx="325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2878174" y="4392931"/>
                <a:ext cx="24701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74" y="4392931"/>
                <a:ext cx="2470152" cy="646331"/>
              </a:xfrm>
              <a:prstGeom prst="rect">
                <a:avLst/>
              </a:prstGeom>
              <a:blipFill>
                <a:blip r:embed="rId3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FC40480-0376-0C8C-392A-5920AB76B4C1}"/>
                  </a:ext>
                </a:extLst>
              </p:cNvPr>
              <p:cNvSpPr/>
              <p:nvPr/>
            </p:nvSpPr>
            <p:spPr>
              <a:xfrm>
                <a:off x="5683249" y="2977746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FC40480-0376-0C8C-392A-5920AB76B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249" y="2977746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13F425A-7AAD-C0A5-376C-DB868C2C65A1}"/>
                  </a:ext>
                </a:extLst>
              </p:cNvPr>
              <p:cNvSpPr/>
              <p:nvPr/>
            </p:nvSpPr>
            <p:spPr>
              <a:xfrm>
                <a:off x="5530849" y="4558896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13F425A-7AAD-C0A5-376C-DB868C2C6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49" y="4558896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01DD099-90A2-E591-48AC-A8211755056D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>
            <a:off x="7283449" y="3473046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640C752-C4A0-03BE-9CF3-0CC0F02BCEDF}"/>
              </a:ext>
            </a:extLst>
          </p:cNvPr>
          <p:cNvCxnSpPr>
            <a:stCxn id="31" idx="1"/>
            <a:endCxn id="30" idx="1"/>
          </p:cNvCxnSpPr>
          <p:nvPr/>
        </p:nvCxnSpPr>
        <p:spPr>
          <a:xfrm rot="10800000" flipH="1">
            <a:off x="5530849" y="3473046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B7B2EF-4885-2700-EFE6-BB97FF6F9356}"/>
              </a:ext>
            </a:extLst>
          </p:cNvPr>
          <p:cNvSpPr txBox="1"/>
          <p:nvPr/>
        </p:nvSpPr>
        <p:spPr>
          <a:xfrm>
            <a:off x="3168650" y="370172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552FA1-BAA0-0B86-1652-E079E114EC5C}"/>
                  </a:ext>
                </a:extLst>
              </p:cNvPr>
              <p:cNvSpPr txBox="1"/>
              <p:nvPr/>
            </p:nvSpPr>
            <p:spPr>
              <a:xfrm>
                <a:off x="7435850" y="3569121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 by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Duration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episode ?</a:t>
                </a:r>
              </a:p>
              <a:p>
                <a:pPr algn="ctr"/>
                <a:r>
                  <a:rPr lang="en-US" dirty="0"/>
                  <a:t>Until convergence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552FA1-BAA0-0B86-1652-E079E114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850" y="3569121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750" t="-2431" r="-25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20131C3-948C-6081-698D-4EF57BFD51AC}"/>
              </a:ext>
            </a:extLst>
          </p:cNvPr>
          <p:cNvSpPr/>
          <p:nvPr/>
        </p:nvSpPr>
        <p:spPr>
          <a:xfrm>
            <a:off x="2590800" y="2758671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88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7574-446B-88E8-1C69-E450859CE28F}"/>
              </a:ext>
            </a:extLst>
          </p:cNvPr>
          <p:cNvSpPr txBox="1"/>
          <p:nvPr/>
        </p:nvSpPr>
        <p:spPr>
          <a:xfrm>
            <a:off x="6629400" y="4196076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Notes: The 𝑞 values are initialized randomly at the beginning, then at each evaluation phase (Prediction) they are initialized like the previous Q values.</a:t>
            </a:r>
          </a:p>
          <a:p>
            <a:endParaRPr lang="en-US" dirty="0"/>
          </a:p>
          <a:p>
            <a:r>
              <a:rPr lang="en-US" dirty="0"/>
              <a:t>We explore with a 𝝐 greedy policy with 𝜖 constant at 0,1.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FF3A68D-9FE6-5EFE-7FE6-599A7E41D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" y="1780725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2E5BF-C165-DA41-F546-78DF7EB289F0}"/>
                  </a:ext>
                </a:extLst>
              </p:cNvPr>
              <p:cNvSpPr txBox="1"/>
              <p:nvPr/>
            </p:nvSpPr>
            <p:spPr>
              <a:xfrm>
                <a:off x="5867400" y="2754731"/>
                <a:ext cx="24701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greedy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pPr algn="ctr"/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2E5BF-C165-DA41-F546-78DF7EB2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754731"/>
                <a:ext cx="2470152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4C7B44-F3E7-4F81-C37D-F34441A649E6}"/>
              </a:ext>
            </a:extLst>
          </p:cNvPr>
          <p:cNvSpPr txBox="1"/>
          <p:nvPr/>
        </p:nvSpPr>
        <p:spPr>
          <a:xfrm>
            <a:off x="6249618" y="214910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Improvement</a:t>
            </a:r>
            <a:r>
              <a:rPr lang="fr-FR" dirty="0"/>
              <a:t> of 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3C2EC6-E1D9-3210-8D0D-4C98BEA57233}"/>
                  </a:ext>
                </a:extLst>
              </p:cNvPr>
              <p:cNvSpPr txBox="1"/>
              <p:nvPr/>
            </p:nvSpPr>
            <p:spPr>
              <a:xfrm>
                <a:off x="9951987" y="2154566"/>
                <a:ext cx="2438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of 𝜋</a:t>
                </a:r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3C2EC6-E1D9-3210-8D0D-4C98BEA5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987" y="2154566"/>
                <a:ext cx="2438400" cy="1200329"/>
              </a:xfrm>
              <a:prstGeom prst="rect">
                <a:avLst/>
              </a:prstGeom>
              <a:blipFill>
                <a:blip r:embed="rId8"/>
                <a:stretch>
                  <a:fillRect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685608" y="1219030"/>
            <a:ext cx="11280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learn from real experiences so suitable for real problems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Disadvantages: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Terminal required : One has to wait for the end of an episode to estimate the values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 of the estimator high when 𝑇 becomes large, which makes converging harder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095656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Agent has a policy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or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or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095656" cy="2095189"/>
              </a:xfrm>
              <a:prstGeom prst="rect">
                <a:avLst/>
              </a:prstGeom>
              <a:blipFill>
                <a:blip r:embed="rId5"/>
                <a:stretch>
                  <a:fillRect l="-1772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the policy </a:t>
                </a:r>
                <a14:m>
                  <m:oMath xmlns:m="http://schemas.openxmlformats.org/officeDocument/2006/math">
                    <m:r>
                      <a:rPr lang="fr-FR" sz="4300" b="0" i="1" spc="-25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sz="4300" dirty="0"/>
              </a:p>
            </p:txBody>
          </p:sp>
        </mc:Choice>
        <mc:Fallback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9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To TD Learning : </a:t>
            </a:r>
            <a:r>
              <a:rPr lang="fr-FR" sz="4300" kern="0" dirty="0" err="1"/>
              <a:t>bias</a:t>
            </a:r>
            <a:r>
              <a:rPr lang="fr-FR" sz="4300" kern="0" dirty="0"/>
              <a:t>-variance </a:t>
            </a:r>
            <a:r>
              <a:rPr lang="fr-FR" sz="4300" kern="0" dirty="0" err="1"/>
              <a:t>tradeoff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</a:t>
                </a:r>
                <a:r>
                  <a:rPr lang="en-US" dirty="0" err="1"/>
                  <a:t>Unbiaised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</a:t>
                </a:r>
                <a:r>
                  <a:rPr lang="fr-FR" dirty="0"/>
                  <a:t>High variance </a:t>
                </a:r>
                <a:r>
                  <a:rPr lang="fr-FR" dirty="0" err="1"/>
                  <a:t>because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are highly correlated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algo with high variance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algo with bias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What is the bias of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en-US" dirty="0"/>
                  <a:t>It is the systematic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If the bias is non-zero, we learn towards a bad value.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en-US" dirty="0"/>
                  <a:t>This is a typical mistake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obtained for 1 </a:t>
                </a:r>
                <a:r>
                  <a:rPr lang="fr-FR" dirty="0" err="1"/>
                  <a:t>estimate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If the variance is high, it will take a lot of sampling to get a good estimate.</a:t>
                </a:r>
              </a:p>
              <a:p>
                <a:endParaRPr lang="fr-FR" dirty="0"/>
              </a:p>
              <a:p>
                <a:r>
                  <a:rPr lang="en-US" dirty="0"/>
                  <a:t>Sources of variance: transitions/reward/stochastic agent policy</a:t>
                </a:r>
                <a:endParaRPr lang="fr-F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308324"/>
              </a:xfrm>
              <a:prstGeom prst="rect">
                <a:avLst/>
              </a:prstGeom>
              <a:blipFill>
                <a:blip r:embed="rId7"/>
                <a:stretch>
                  <a:fillRect l="-912" t="-1319" r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in Monte Carlo we learn by experience, but here by </a:t>
            </a:r>
            <a:r>
              <a:rPr lang="en-US" dirty="0">
                <a:solidFill>
                  <a:srgbClr val="FF0000"/>
                </a:solidFill>
              </a:rPr>
              <a:t>bootstrapping</a:t>
            </a:r>
            <a:r>
              <a:rPr lang="en-US" dirty="0"/>
              <a:t> we do not wait for the end of the episode: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8547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unbiased and low variance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8547725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unbiased term, allowing 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biased term, estimates the rewards suite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5879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estimator </a:t>
                </a:r>
                <a:r>
                  <a:rPr lang="en-US" dirty="0">
                    <a:solidFill>
                      <a:srgbClr val="FF0000"/>
                    </a:solidFill>
                  </a:rPr>
                  <a:t>with bias </a:t>
                </a:r>
                <a:r>
                  <a:rPr lang="en-US" dirty="0"/>
                  <a:t>but low variance.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587994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353536" y="2154989"/>
                <a:ext cx="2994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=Temporal </a:t>
                </a:r>
                <a:r>
                  <a:rPr lang="fr-FR" dirty="0" err="1"/>
                  <a:t>Difference</a:t>
                </a:r>
                <a:r>
                  <a:rPr lang="fr-FR" dirty="0"/>
                  <a:t> (TD)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36" y="2154989"/>
                <a:ext cx="2994025" cy="369332"/>
              </a:xfrm>
              <a:prstGeom prst="rect">
                <a:avLst/>
              </a:prstGeom>
              <a:blipFill>
                <a:blip r:embed="rId2"/>
                <a:stretch>
                  <a:fillRect t="-10000" r="-8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209800" y="1462492"/>
                <a:ext cx="63246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Implementation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with 𝛼 = 0.01 for example, the Learning Rate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462492"/>
                <a:ext cx="6324600" cy="1754326"/>
              </a:xfrm>
              <a:prstGeom prst="rect">
                <a:avLst/>
              </a:prstGeom>
              <a:blipFill>
                <a:blip r:embed="rId3"/>
                <a:stretch>
                  <a:fillRect l="-868" t="-2083" r="-1639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(for the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>
                    <a:solidFill>
                      <a:schemeClr val="tx1"/>
                    </a:solidFill>
                  </a:rPr>
                  <a:t>of estimating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non necessarily terminal: you can learn while you play!</a:t>
            </a:r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</a:t>
                </a:r>
                <a:r>
                  <a:rPr lang="fr-FR" sz="4300" kern="0" dirty="0" err="1"/>
                  <a:t>Results</a:t>
                </a:r>
                <a:r>
                  <a:rPr lang="fr-FR" sz="4300" kern="0" dirty="0"/>
                  <a:t>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3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4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Exploration problem: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𝑎𝑤𝑎𝑦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, we never see the states close to the shore, so we can't evaluate them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6"/>
                <a:stretch>
                  <a:fillRect l="-771" t="-3571" r="-128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9B0142-25C3-715E-1278-B48F594C9A66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9B0142-25C3-715E-1278-B48F594C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fr-F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estimat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Algorithm</a:t>
            </a:r>
            <a:r>
              <a:rPr lang="fr-FR" dirty="0"/>
              <a:t>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en-US" dirty="0"/>
              <a:t>TD algorithm for the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BE15FB-325C-16CE-BF5E-E1BC96737495}"/>
              </a:ext>
            </a:extLst>
          </p:cNvPr>
          <p:cNvSpPr txBox="1"/>
          <p:nvPr/>
        </p:nvSpPr>
        <p:spPr>
          <a:xfrm>
            <a:off x="7210525" y="407502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Policy </a:t>
            </a:r>
            <a:r>
              <a:rPr lang="fr-FR" dirty="0" err="1"/>
              <a:t>Improvement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9FDE2-B535-D7E1-F49B-6965E2F801A9}"/>
              </a:ext>
            </a:extLst>
          </p:cNvPr>
          <p:cNvSpPr txBox="1"/>
          <p:nvPr/>
        </p:nvSpPr>
        <p:spPr>
          <a:xfrm>
            <a:off x="10879047" y="4259508"/>
            <a:ext cx="1274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Evaluation of 𝜋 by </a:t>
            </a:r>
            <a:r>
              <a:rPr lang="fr-FR" dirty="0">
                <a:solidFill>
                  <a:srgbClr val="00B0F0"/>
                </a:solidFill>
              </a:rPr>
              <a:t>SARSA</a:t>
            </a:r>
          </a:p>
          <a:p>
            <a:pPr algn="ctr"/>
            <a:r>
              <a:rPr lang="fr-FR" dirty="0"/>
              <a:t>(1 </a:t>
            </a:r>
            <a:r>
              <a:rPr lang="fr-FR" dirty="0" err="1"/>
              <a:t>step</a:t>
            </a:r>
            <a:r>
              <a:rPr lang="fr-FR" dirty="0"/>
              <a:t>)</a:t>
            </a:r>
            <a:endParaRPr lang="en-US" dirty="0">
              <a:solidFill>
                <a:srgbClr val="00B0F0"/>
              </a:solidFill>
            </a:endParaRPr>
          </a:p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get closer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456040" cy="369332"/>
              </a:xfrm>
              <a:prstGeom prst="rect">
                <a:avLst/>
              </a:prstGeom>
              <a:blipFill>
                <a:blip r:embed="rId4"/>
                <a:stretch>
                  <a:fillRect t="-9836" r="-29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move away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673471" cy="369332"/>
              </a:xfrm>
              <a:prstGeom prst="rect">
                <a:avLst/>
              </a:prstGeom>
              <a:blipFill>
                <a:blip r:embed="rId5"/>
                <a:stretch>
                  <a:fillRect t="-9836" r="-21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E47A94-94E3-9FFE-220E-A221F22D1CBE}"/>
                  </a:ext>
                </a:extLst>
              </p:cNvPr>
              <p:cNvSpPr txBox="1"/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closer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move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away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E47A94-94E3-9FFE-220E-A221F22D1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25" y="1377502"/>
                <a:ext cx="3400996" cy="7101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099E69-5044-C827-F9D8-205AAACED322}"/>
              </a:ext>
            </a:extLst>
          </p:cNvPr>
          <p:cNvSpPr txBox="1"/>
          <p:nvPr/>
        </p:nvSpPr>
        <p:spPr>
          <a:xfrm>
            <a:off x="845498" y="5909079"/>
            <a:ext cx="71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problem: actions that are never taken, and states that are never reached while playing 𝜋 are not evaluated</a:t>
            </a:r>
          </a:p>
        </p:txBody>
      </p:sp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</a:t>
            </a:r>
            <a:r>
              <a:rPr lang="fr-FR" sz="4300" kern="0" dirty="0" err="1"/>
              <a:t>Results</a:t>
            </a:r>
            <a:endParaRPr lang="fr-FR" sz="430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88651-C79B-5561-3068-3417EB97DBEC}"/>
              </a:ext>
            </a:extLst>
          </p:cNvPr>
          <p:cNvSpPr txBox="1"/>
          <p:nvPr/>
        </p:nvSpPr>
        <p:spPr>
          <a:xfrm>
            <a:off x="7222017" y="4647533"/>
            <a:ext cx="480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notes: The 𝑞 values are randomly initialized at the </a:t>
            </a:r>
            <a:r>
              <a:rPr lang="en-US" dirty="0" err="1"/>
              <a:t>beginning.We</a:t>
            </a:r>
            <a:r>
              <a:rPr lang="en-US" dirty="0"/>
              <a:t> explore with a 𝝐 greedy policy with 𝜖 constant at 0,1.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58007F-029B-87CE-54F5-4A9C786EA366}"/>
              </a:ext>
            </a:extLst>
          </p:cNvPr>
          <p:cNvSpPr txBox="1"/>
          <p:nvPr/>
        </p:nvSpPr>
        <p:spPr>
          <a:xfrm>
            <a:off x="7079214" y="189616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Policy </a:t>
            </a:r>
            <a:r>
              <a:rPr lang="fr-FR" dirty="0" err="1"/>
              <a:t>Improvement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BC8BA-10CB-9192-D492-192B7A96259D}"/>
              </a:ext>
            </a:extLst>
          </p:cNvPr>
          <p:cNvSpPr txBox="1"/>
          <p:nvPr/>
        </p:nvSpPr>
        <p:spPr>
          <a:xfrm>
            <a:off x="10747736" y="2080648"/>
            <a:ext cx="1274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Evaluation of 𝜋 by </a:t>
            </a:r>
            <a:r>
              <a:rPr lang="fr-FR" dirty="0">
                <a:solidFill>
                  <a:srgbClr val="00B0F0"/>
                </a:solidFill>
              </a:rPr>
              <a:t>SARSA</a:t>
            </a:r>
          </a:p>
          <a:p>
            <a:pPr algn="ctr"/>
            <a:r>
              <a:rPr lang="fr-FR" dirty="0"/>
              <a:t>(1 </a:t>
            </a:r>
            <a:r>
              <a:rPr lang="fr-FR" dirty="0" err="1"/>
              <a:t>step</a:t>
            </a:r>
            <a:r>
              <a:rPr lang="fr-FR" dirty="0"/>
              <a:t>)</a:t>
            </a:r>
            <a:endParaRPr lang="en-US" dirty="0">
              <a:solidFill>
                <a:srgbClr val="00B0F0"/>
              </a:solidFill>
            </a:endParaRPr>
          </a:p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ABAC1-4F27-EC6C-CEF2-263C44D5C93E}"/>
              </a:ext>
            </a:extLst>
          </p:cNvPr>
          <p:cNvSpPr txBox="1"/>
          <p:nvPr/>
        </p:nvSpPr>
        <p:spPr>
          <a:xfrm>
            <a:off x="304800" y="1524000"/>
            <a:ext cx="699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Rather than bootstrapping after one step, we will bootstrap after 𝑛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B429FD-DED1-51DF-3BEB-D87C1B4BD3C4}"/>
              </a:ext>
            </a:extLst>
          </p:cNvPr>
          <p:cNvSpPr txBox="1"/>
          <p:nvPr/>
        </p:nvSpPr>
        <p:spPr>
          <a:xfrm>
            <a:off x="533400" y="396240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𝑛 has the effect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Increase the variance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Impose a longer wait (n steps) before learning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Decrease the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7DC0C-508C-4731-3235-45DC56A6C1C1}"/>
              </a:ext>
            </a:extLst>
          </p:cNvPr>
          <p:cNvSpPr txBox="1"/>
          <p:nvPr/>
        </p:nvSpPr>
        <p:spPr>
          <a:xfrm>
            <a:off x="533400" y="5525707"/>
            <a:ext cx="735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optimal 𝑛 hyperparameter depends on env. and other hyperparameters.</a:t>
            </a:r>
          </a:p>
        </p:txBody>
      </p:sp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Advantages: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No need to wait until the end of the episode to learn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Low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Disadvantages: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Biased because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1754326"/>
              </a:xfrm>
              <a:prstGeom prst="rect">
                <a:avLst/>
              </a:prstGeom>
              <a:blipFill>
                <a:blip r:embed="rId2"/>
                <a:stretch>
                  <a:fillRect l="-432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4838698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and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transitions &amp; </a:t>
                </a:r>
                <a:r>
                  <a:rPr lang="fr-FR" sz="4300" spc="-25" dirty="0" err="1"/>
                  <a:t>episodes</a:t>
                </a:r>
                <a:r>
                  <a:rPr lang="fr-FR" sz="4300" spc="-25" dirty="0"/>
                  <a:t> </a:t>
                </a:r>
                <a14:m>
                  <m:oMath xmlns:m="http://schemas.openxmlformats.org/officeDocument/2006/math">
                    <m:r>
                      <a:rPr lang="fr-FR" sz="4300" b="0" i="1" spc="-25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sz="4300" dirty="0"/>
              </a:p>
            </p:txBody>
          </p:sp>
        </mc:Choice>
        <mc:Fallback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6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An </a:t>
                </a:r>
                <a:r>
                  <a:rPr lang="fr-FR" dirty="0" err="1">
                    <a:solidFill>
                      <a:srgbClr val="FF0000"/>
                    </a:solidFill>
                  </a:rPr>
                  <a:t>episode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7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/>
                  <a:t>The env</a:t>
                </a:r>
                <a:r>
                  <a:rPr lang="fr-FR" dirty="0"/>
                  <a:t>. start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It ends 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8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31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: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non terminal </a:t>
            </a:r>
            <a:r>
              <a:rPr lang="fr-FR" dirty="0" err="1"/>
              <a:t>environments</a:t>
            </a:r>
            <a:r>
              <a:rPr lang="fr-FR" dirty="0"/>
              <a:t> 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For Mario, an </a:t>
            </a:r>
            <a:r>
              <a:rPr lang="fr-FR" dirty="0" err="1"/>
              <a:t>episode</a:t>
            </a:r>
            <a:r>
              <a:rPr lang="fr-FR" dirty="0"/>
              <a:t> = a run on a </a:t>
            </a:r>
            <a:r>
              <a:rPr lang="fr-F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300" kern="0" dirty="0"/>
              <a:t>The limits of exploratory policies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962443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Need to explore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Implemented in this way, Monte Carlo Control and SARSA Control then result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fr-FR" b="0" dirty="0">
                  <a:solidFill>
                    <a:srgbClr val="F983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trained to the </a:t>
                </a:r>
                <a:r>
                  <a:rPr lang="en-US" u="sng" dirty="0"/>
                  <a:t>best explorative policy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9624430" cy="945900"/>
              </a:xfrm>
              <a:prstGeom prst="rect">
                <a:avLst/>
              </a:prstGeom>
              <a:blipFill>
                <a:blip r:embed="rId2"/>
                <a:stretch>
                  <a:fillRect l="-507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in some environments, the </a:t>
            </a:r>
            <a:r>
              <a:rPr lang="en-US" dirty="0">
                <a:solidFill>
                  <a:srgbClr val="C00000"/>
                </a:solidFill>
              </a:rPr>
              <a:t>best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exploratory</a:t>
            </a:r>
            <a:r>
              <a:rPr lang="en-US" dirty="0"/>
              <a:t> policy is too conservative and is far inferior to the </a:t>
            </a:r>
            <a:r>
              <a:rPr lang="en-US" dirty="0">
                <a:solidFill>
                  <a:srgbClr val="F98300"/>
                </a:solidFill>
              </a:rPr>
              <a:t>best policy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Environment</a:t>
            </a:r>
            <a:r>
              <a:rPr lang="fr-FR" dirty="0"/>
              <a:t>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E3B3ED-FA47-A00B-8F45-CCE4EEDED292}"/>
              </a:ext>
            </a:extLst>
          </p:cNvPr>
          <p:cNvSpPr txBox="1"/>
          <p:nvPr/>
        </p:nvSpPr>
        <p:spPr>
          <a:xfrm>
            <a:off x="7202169" y="2464050"/>
            <a:ext cx="4913619" cy="94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dissociate target policy </a:t>
            </a:r>
            <a:r>
              <a:rPr lang="en-US" dirty="0">
                <a:solidFill>
                  <a:srgbClr val="F98300"/>
                </a:solidFill>
              </a:rPr>
              <a:t>𝜋</a:t>
            </a:r>
            <a:r>
              <a:rPr lang="en-US" dirty="0"/>
              <a:t> (to be evaluated and improved) from behavioral policy </a:t>
            </a:r>
            <a:r>
              <a:rPr lang="en-US" dirty="0">
                <a:solidFill>
                  <a:srgbClr val="C00000"/>
                </a:solidFill>
              </a:rPr>
              <a:t>𝜇</a:t>
            </a:r>
            <a:r>
              <a:rPr lang="en-US" dirty="0"/>
              <a:t> (who to play the episodes with):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8C270-8203-1DC0-C0A0-AC78643EE199}"/>
              </a:ext>
            </a:extLst>
          </p:cNvPr>
          <p:cNvSpPr txBox="1"/>
          <p:nvPr/>
        </p:nvSpPr>
        <p:spPr>
          <a:xfrm>
            <a:off x="7233288" y="4876800"/>
            <a:ext cx="47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behavioral policy </a:t>
            </a:r>
            <a:r>
              <a:rPr lang="en-US" dirty="0">
                <a:solidFill>
                  <a:srgbClr val="C00000"/>
                </a:solidFill>
              </a:rPr>
              <a:t>𝜇</a:t>
            </a:r>
            <a:r>
              <a:rPr lang="en-US" dirty="0"/>
              <a:t> different from the policy one trains </a:t>
            </a:r>
            <a:r>
              <a:rPr lang="en-US" dirty="0">
                <a:solidFill>
                  <a:srgbClr val="F98300"/>
                </a:solidFill>
              </a:rPr>
              <a:t>𝜋</a:t>
            </a:r>
            <a:r>
              <a:rPr lang="en-US" dirty="0"/>
              <a:t> constitutes </a:t>
            </a:r>
            <a:r>
              <a:rPr lang="en-US" dirty="0">
                <a:solidFill>
                  <a:srgbClr val="FF0000"/>
                </a:solidFill>
              </a:rPr>
              <a:t>Off Policy </a:t>
            </a:r>
            <a:r>
              <a:rPr lang="en-US" dirty="0"/>
              <a:t>learning.</a:t>
            </a:r>
          </a:p>
        </p:txBody>
      </p:sp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6366B-319A-E0A8-AB78-59CB4BD6C8A7}"/>
              </a:ext>
            </a:extLst>
          </p:cNvPr>
          <p:cNvSpPr txBox="1"/>
          <p:nvPr/>
        </p:nvSpPr>
        <p:spPr>
          <a:xfrm>
            <a:off x="327337" y="1277613"/>
            <a:ext cx="893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Def: </a:t>
            </a:r>
            <a:r>
              <a:rPr lang="en-US" dirty="0">
                <a:solidFill>
                  <a:srgbClr val="FF0000"/>
                </a:solidFill>
              </a:rPr>
              <a:t>Off Policy </a:t>
            </a:r>
            <a:r>
              <a:rPr lang="en-US" dirty="0"/>
              <a:t>= use a different 𝜇 behavior policy than your policy to evaluate and optimize 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RL Off Policy algorithms</a:t>
                </a:r>
                <a:r>
                  <a:rPr lang="en-US" dirty="0"/>
                  <a:t>, of the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fr-FR" dirty="0"/>
                  <a:t>i.e. </a:t>
                </a:r>
                <a:r>
                  <a:rPr lang="fr-FR" dirty="0" err="1"/>
                  <a:t>those</a:t>
                </a:r>
                <a:r>
                  <a:rPr lang="fr-FR" dirty="0"/>
                  <a:t> </a:t>
                </a:r>
                <a:r>
                  <a:rPr lang="fr-FR" dirty="0" err="1"/>
                  <a:t>who</a:t>
                </a:r>
                <a:r>
                  <a:rPr lang="fr-FR" dirty="0"/>
                  <a:t> </a:t>
                </a:r>
                <a:r>
                  <a:rPr lang="fr-FR" dirty="0" err="1"/>
                  <a:t>verify</a:t>
                </a:r>
                <a:r>
                  <a:rPr lang="fr-FR" dirty="0"/>
                  <a:t> :</a:t>
                </a:r>
                <a:endParaRPr lang="en-US" dirty="0"/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45643"/>
              </a:xfrm>
              <a:prstGeom prst="rect">
                <a:avLst/>
              </a:prstGeom>
              <a:blipFill>
                <a:blip r:embed="rId4"/>
                <a:stretch>
                  <a:fillRect l="-443" t="-3871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        </a:t>
                </a:r>
                <a:r>
                  <a:rPr lang="en-US" dirty="0"/>
                  <a:t> </a:t>
                </a:r>
                <a:r>
                  <a:rPr lang="fr-F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estimatin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Allows</a:t>
            </a:r>
            <a:r>
              <a:rPr lang="fr-FR" dirty="0"/>
              <a:t> 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We are not going to learn only once from each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we'll store them in a 𝐵 memory called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923330"/>
              </a:xfrm>
              <a:prstGeom prst="rect">
                <a:avLst/>
              </a:prstGeom>
              <a:blipFill>
                <a:blip r:embed="rId2"/>
                <a:stretch>
                  <a:fillRect l="-1122" t="-3289" r="-13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176081" y="215827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 : </a:t>
            </a:r>
            <a:r>
              <a:rPr lang="fr-FR" sz="4300" kern="0" dirty="0" err="1"/>
              <a:t>learn</a:t>
            </a:r>
            <a:r>
              <a:rPr lang="fr-FR" sz="4300" kern="0" dirty="0"/>
              <a:t> </a:t>
            </a:r>
            <a:r>
              <a:rPr lang="fr-FR" sz="4300" kern="0" dirty="0" err="1"/>
              <a:t>from</a:t>
            </a:r>
            <a:r>
              <a:rPr lang="fr-FR" sz="4300" kern="0" dirty="0"/>
              <a:t> </a:t>
            </a:r>
            <a:r>
              <a:rPr lang="fr-FR" sz="4300" kern="0" dirty="0" err="1"/>
              <a:t>past</a:t>
            </a:r>
            <a:r>
              <a:rPr lang="fr-FR" sz="4300" kern="0" dirty="0"/>
              <a:t> </a:t>
            </a:r>
            <a:r>
              <a:rPr lang="fr-FR" sz="4300" kern="0" dirty="0" err="1"/>
              <a:t>experiences</a:t>
            </a:r>
            <a:endParaRPr lang="fr-FR" sz="43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782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Off Policy allows you to reuse transitions that were sampled with old policies.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Interaction with the env. with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we fill 𝐵</a:t>
                </a:r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raining</m:t>
                    </m:r>
                    <m: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7C9B-0D50-2D29-8B04-82E2E9FF2D08}"/>
              </a:ext>
            </a:extLst>
          </p:cNvPr>
          <p:cNvSpPr/>
          <p:nvPr/>
        </p:nvSpPr>
        <p:spPr>
          <a:xfrm>
            <a:off x="7239000" y="2432523"/>
            <a:ext cx="2980765" cy="996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Improvement</a:t>
            </a:r>
            <a:r>
              <a:rPr lang="fr-FR" dirty="0">
                <a:solidFill>
                  <a:srgbClr val="FF0000"/>
                </a:solidFill>
              </a:rPr>
              <a:t> of 𝜋</a:t>
            </a:r>
            <a:endParaRPr lang="en-US" dirty="0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892336-10B5-C67C-E1F0-1FC14CA0DC51}"/>
              </a:ext>
            </a:extLst>
          </p:cNvPr>
          <p:cNvSpPr txBox="1"/>
          <p:nvPr/>
        </p:nvSpPr>
        <p:spPr>
          <a:xfrm>
            <a:off x="285751" y="5909299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Avoid catastrophic forgetting </a:t>
            </a:r>
            <a:r>
              <a:rPr lang="en-US" dirty="0"/>
              <a:t>(i.e. forgetting information from older transitions)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B60F-8080-9588-E3DC-B2F2DBD242BF}"/>
              </a:ext>
            </a:extLst>
          </p:cNvPr>
          <p:cNvSpPr txBox="1"/>
          <p:nvPr/>
        </p:nvSpPr>
        <p:spPr>
          <a:xfrm>
            <a:off x="304800" y="3776462"/>
            <a:ext cx="4876800" cy="9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Interests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Sample efficiency </a:t>
            </a:r>
            <a:r>
              <a:rPr lang="en-US" dirty="0"/>
              <a:t>: we use each transition drawn several times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59844-8068-B363-CF84-1E17CCD7AA85}"/>
              </a:ext>
            </a:extLst>
          </p:cNvPr>
          <p:cNvSpPr txBox="1"/>
          <p:nvPr/>
        </p:nvSpPr>
        <p:spPr>
          <a:xfrm>
            <a:off x="285751" y="4651272"/>
            <a:ext cx="4895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Decorrelation</a:t>
            </a:r>
            <a:r>
              <a:rPr lang="en-US" dirty="0"/>
              <a:t> : Transitions taken from 𝐵 are </a:t>
            </a:r>
            <a:r>
              <a:rPr lang="en-US" dirty="0" err="1"/>
              <a:t>decorellated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72AD0-9521-4075-4326-60F2A8953739}"/>
              </a:ext>
            </a:extLst>
          </p:cNvPr>
          <p:cNvSpPr txBox="1"/>
          <p:nvPr/>
        </p:nvSpPr>
        <p:spPr>
          <a:xfrm>
            <a:off x="285751" y="5261543"/>
            <a:ext cx="51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Parallelization</a:t>
            </a:r>
            <a:r>
              <a:rPr lang="en-US" dirty="0"/>
              <a:t> : we will be able to train at the same time as we play (in a parallel way)</a:t>
            </a:r>
          </a:p>
        </p:txBody>
      </p:sp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3" grpId="0"/>
      <p:bldP spid="6" grpId="0"/>
      <p:bldP spid="20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In the case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to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algorithm, which has the advantage of being </a:t>
            </a:r>
            <a:r>
              <a:rPr lang="en-US" dirty="0">
                <a:solidFill>
                  <a:srgbClr val="FF0000"/>
                </a:solidFill>
              </a:rPr>
              <a:t>Off Policy</a:t>
            </a:r>
            <a:r>
              <a:rPr lang="en-US" dirty="0"/>
              <a:t> and of low variance, is known as Q Learning.</a:t>
            </a:r>
            <a:endParaRPr lang="fr-FR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Q Learning equation can be seen as an application of the optimal Bellman equation.</a:t>
            </a:r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228600" y="111724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do when the spaces for observation (and action) are too large?</a:t>
            </a:r>
            <a:endParaRPr lang="fr-FR" dirty="0"/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Learning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</a:t>
            </a:r>
            <a:r>
              <a:rPr lang="en-US" dirty="0" err="1"/>
              <a:t>Reinforcment</a:t>
            </a:r>
            <a:r>
              <a:rPr lang="en-US" dirty="0"/>
              <a:t> Learning is powerful but poorly understood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152400" y="149473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With 𝜑 parameters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01834" y="145614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Tabular case: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77297" y="329543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Learning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Rather than seeing an image as a state among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 we see it as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Combining</a:t>
            </a:r>
            <a:r>
              <a:rPr lang="fr-FR" sz="4300" kern="0" dirty="0"/>
              <a:t> all </a:t>
            </a:r>
            <a:r>
              <a:rPr lang="fr-FR" sz="4300" kern="0" dirty="0" err="1"/>
              <a:t>this</a:t>
            </a:r>
            <a:r>
              <a:rPr lang="fr-FR" sz="4300" kern="0" dirty="0"/>
              <a:t>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Parameterized policy: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Goal: Define an objective function </a:t>
                </a:r>
                <a:r>
                  <a:rPr lang="en-US" dirty="0">
                    <a:solidFill>
                      <a:srgbClr val="00B050"/>
                    </a:solidFill>
                  </a:rPr>
                  <a:t>𝐽(𝜃) </a:t>
                </a:r>
                <a:r>
                  <a:rPr lang="en-US" dirty="0"/>
                  <a:t>differentiable with respect to 𝜃 to make a gradient climb :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4605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Remark</a:t>
                </a:r>
                <a:r>
                  <a:rPr lang="en-US" dirty="0"/>
                  <a:t> : rather than a discrete distribution of action in output we can have a continuous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  <a:p>
                <a:r>
                  <a:rPr lang="en-US" dirty="0"/>
                  <a:t>A deterministic policy can also be used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r="-121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theory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4652043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Objective function:</a:t>
                </a:r>
                <a:endParaRPr lang="fr-FR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4652043" cy="1651286"/>
              </a:xfrm>
              <a:prstGeom prst="rect">
                <a:avLst/>
              </a:prstGeom>
              <a:blipFill>
                <a:blip r:embed="rId3"/>
                <a:stretch>
                  <a:fillRect l="-104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Gradient calculation:</a:t>
                </a:r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Empirical estimate of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Causality</a:t>
                </a:r>
                <a:r>
                  <a:rPr lang="en-US" dirty="0"/>
                  <a:t> problem: the first rewards </a:t>
                </a:r>
                <a:r>
                  <a:rPr lang="fr-FR" dirty="0"/>
                  <a:t>(in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</a:t>
                </a:r>
                <a:r>
                  <a:rPr lang="en-US" dirty="0"/>
                  <a:t>have here an influence on the gradients of the last actions</a:t>
                </a:r>
              </a:p>
              <a:p>
                <a:r>
                  <a:rPr lang="en-US" dirty="0"/>
                  <a:t>Solution : we pass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sum and remove the rewards before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8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Empirical</a:t>
                </a:r>
                <a:r>
                  <a:rPr lang="fr-FR" dirty="0"/>
                  <a:t> causal </a:t>
                </a:r>
                <a:r>
                  <a:rPr lang="fr-FR" dirty="0" err="1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problems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48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Solution: add a baseline to center this measure: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48456"/>
              </a:xfrm>
              <a:prstGeom prst="rect">
                <a:avLst/>
              </a:prstGeom>
              <a:blipFill>
                <a:blip r:embed="rId3"/>
                <a:stretch>
                  <a:fillRect l="-483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adding</a:t>
            </a:r>
            <a:r>
              <a:rPr lang="fr-FR" dirty="0"/>
              <a:t> of a </a:t>
            </a:r>
            <a:r>
              <a:rPr lang="fr-FR" dirty="0" err="1"/>
              <a:t>baseline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52AD8-5AAA-F4DD-0A32-FB481A524D4C}"/>
              </a:ext>
            </a:extLst>
          </p:cNvPr>
          <p:cNvSpPr txBox="1"/>
          <p:nvPr/>
        </p:nvSpPr>
        <p:spPr>
          <a:xfrm>
            <a:off x="429512" y="6442092"/>
            <a:ext cx="1133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On-policy</a:t>
            </a:r>
            <a:r>
              <a:rPr lang="fr-FR" dirty="0"/>
              <a:t> : </a:t>
            </a:r>
            <a:r>
              <a:rPr lang="en-US" dirty="0"/>
              <a:t>these algorithms improve 𝜋 from itself, and are therefore necessarily </a:t>
            </a:r>
            <a:r>
              <a:rPr lang="fr-FR" dirty="0">
                <a:solidFill>
                  <a:srgbClr val="FF0000"/>
                </a:solidFill>
              </a:rPr>
              <a:t>On-policy.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problem: gradient policies suffer from large variance problems</a:t>
                </a:r>
              </a:p>
              <a:p>
                <a:r>
                  <a:rPr lang="en-US" dirty="0"/>
                  <a:t>Having a non-centric measure of how good the policy is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makes learning unstable.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4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4300" spc="-25" dirty="0"/>
                  <a:t>RL Framework : cumulative future </a:t>
                </a:r>
                <a:r>
                  <a:rPr lang="fr-FR" sz="4300" spc="-25" dirty="0" err="1"/>
                  <a:t>reward</a:t>
                </a:r>
                <a:r>
                  <a:rPr lang="fr-FR" sz="4300" spc="-25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300" b="0" i="1" spc="-25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43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sz="4300" dirty="0"/>
              </a:p>
            </p:txBody>
          </p:sp>
        </mc:Choice>
        <mc:Fallback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23AD19AB-13FC-751A-DFE0-1C5A0A6362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6939" y="188213"/>
                <a:ext cx="11134124" cy="673902"/>
              </a:xfrm>
              <a:prstGeom prst="rect">
                <a:avLst/>
              </a:prstGeom>
              <a:blipFill>
                <a:blip r:embed="rId6"/>
                <a:stretch>
                  <a:fillRect l="-2846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79" y="1996180"/>
                <a:ext cx="1829627" cy="1143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714254" y="1626848"/>
                <a:ext cx="3131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Goal</a:t>
                </a:r>
                <a:r>
                  <a:rPr lang="fr-FR" dirty="0"/>
                  <a:t> : maximise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254" y="1626848"/>
                <a:ext cx="3131948" cy="369332"/>
              </a:xfrm>
              <a:prstGeom prst="rect">
                <a:avLst/>
              </a:prstGeom>
              <a:blipFill>
                <a:blip r:embed="rId8"/>
                <a:stretch>
                  <a:fillRect l="-1556" t="-10000" r="-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677583" y="1626848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/>
              <p:nvPr/>
            </p:nvSpPr>
            <p:spPr>
              <a:xfrm>
                <a:off x="7622017" y="5517300"/>
                <a:ext cx="3771930" cy="503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Objective</a:t>
                </a:r>
                <a:r>
                  <a:rPr lang="fr-FR" dirty="0"/>
                  <a:t> :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733DE3-2017-A73E-3796-B0344A33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7" y="5517300"/>
                <a:ext cx="3771930" cy="503343"/>
              </a:xfrm>
              <a:prstGeom prst="rect">
                <a:avLst/>
              </a:prstGeom>
              <a:blipFill>
                <a:blip r:embed="rId9"/>
                <a:stretch>
                  <a:fillRect l="-1292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</a:t>
            </a:r>
            <a:r>
              <a:rPr lang="fr-FR" sz="4300" kern="0" dirty="0" err="1"/>
              <a:t>adding</a:t>
            </a:r>
            <a:r>
              <a:rPr lang="fr-FR" sz="4300" kern="0" dirty="0"/>
              <a:t> a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48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Adding a baseline: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48456"/>
              </a:xfrm>
              <a:prstGeom prst="rect">
                <a:avLst/>
              </a:prstGeom>
              <a:blipFill>
                <a:blip r:embed="rId3"/>
                <a:stretch>
                  <a:fillRect l="-483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adding</a:t>
            </a:r>
            <a:r>
              <a:rPr lang="fr-FR" dirty="0"/>
              <a:t> a </a:t>
            </a:r>
            <a:r>
              <a:rPr lang="fr-FR" dirty="0" err="1"/>
              <a:t>baseline</a:t>
            </a:r>
            <a:r>
              <a:rPr lang="fr-FR" dirty="0"/>
              <a:t>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7031797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Effect</a:t>
                </a:r>
                <a:r>
                  <a:rPr lang="en-US" dirty="0"/>
                  <a:t>: reduction of the variance without increasing the bias :</a:t>
                </a:r>
                <a:endParaRPr lang="fr-F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7031797" cy="1097288"/>
              </a:xfrm>
              <a:prstGeom prst="rect">
                <a:avLst/>
              </a:prstGeom>
              <a:blipFill>
                <a:blip r:embed="rId4"/>
                <a:stretch>
                  <a:fillRect l="-781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hoice</m:t>
                    </m:r>
                    <m: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fr-FR" b="0" i="0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933EE7-3FAA-1D8E-29FA-94CC7436ABE6}"/>
              </a:ext>
            </a:extLst>
          </p:cNvPr>
          <p:cNvSpPr txBox="1"/>
          <p:nvPr/>
        </p:nvSpPr>
        <p:spPr>
          <a:xfrm>
            <a:off x="7162800" y="4800600"/>
            <a:ext cx="415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ideal is an unbiased, low variance estimator of 𝐴.</a:t>
            </a:r>
          </a:p>
          <a:p>
            <a:r>
              <a:rPr lang="en-US" dirty="0"/>
              <a:t>The choice is a bias/variance/terminality trade-off</a:t>
            </a:r>
          </a:p>
        </p:txBody>
      </p:sp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Actor Critic </a:t>
            </a:r>
            <a:r>
              <a:rPr lang="fr-FR" sz="4300" kern="0" dirty="0" err="1"/>
              <a:t>algorithms</a:t>
            </a:r>
            <a:endParaRPr lang="fr-FR" sz="43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8C31C-9973-B860-652E-54C533FAA24D}"/>
              </a:ext>
            </a:extLst>
          </p:cNvPr>
          <p:cNvSpPr txBox="1"/>
          <p:nvPr/>
        </p:nvSpPr>
        <p:spPr>
          <a:xfrm>
            <a:off x="152400" y="1270626"/>
            <a:ext cx="1162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 Critics are algorithms that train both a policy 𝜋 (the actor) as well as a "critic" 𝑣 and/or 𝑞 that will help train 𝜋.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ctor</m:t>
                    </m:r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Critic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 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3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Parallelizing</a:t>
            </a:r>
            <a:r>
              <a:rPr lang="fr-FR" sz="4300" kern="0" dirty="0"/>
              <a:t>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Parallelization allows: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decorrelate the data batches, which reduces the variance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run several environments at the same time (time saving)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vectorize data (time saving through the use of GPUs)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by working on-policy, we obtain data from the same episodes and therefore correlated, which increases the variance.</a:t>
            </a:r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General issues in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58434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Instability due to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Instability due to simultaneous training of multiple networks</a:t>
                </a:r>
              </a:p>
              <a:p>
                <a:r>
                  <a:rPr lang="en-US" dirty="0"/>
                  <a:t>Little guarantee of convergence in the Deep RL case</a:t>
                </a:r>
              </a:p>
              <a:p>
                <a:r>
                  <a:rPr lang="en-US" dirty="0"/>
                  <a:t>High sensitivity to hyperparameters (which are numerous)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5843459" cy="1200329"/>
              </a:xfrm>
              <a:prstGeom prst="rect">
                <a:avLst/>
              </a:prstGeom>
              <a:blipFill>
                <a:blip r:embed="rId2"/>
                <a:stretch>
                  <a:fillRect l="-939" t="-3046" r="-20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RL </a:t>
            </a:r>
            <a:r>
              <a:rPr lang="fr-FR" sz="4300" kern="0" dirty="0" err="1"/>
              <a:t>Taxonomy</a:t>
            </a:r>
            <a:r>
              <a:rPr lang="fr-FR" sz="4300" kern="0" dirty="0"/>
              <a:t> : a </a:t>
            </a:r>
            <a:r>
              <a:rPr lang="fr-FR" sz="4300" kern="0" dirty="0" err="1"/>
              <a:t>summary</a:t>
            </a:r>
            <a:r>
              <a:rPr lang="fr-FR" sz="4300" kern="0" dirty="0"/>
              <a:t> of the course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Python librairies for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the </a:t>
            </a:r>
            <a:r>
              <a:rPr lang="fr-FR" dirty="0" err="1"/>
              <a:t>environments</a:t>
            </a:r>
            <a:r>
              <a:rPr lang="fr-FR" dirty="0"/>
              <a:t>: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and fast in application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choice</a:t>
            </a:r>
            <a:r>
              <a:rPr lang="fr-FR" dirty="0"/>
              <a:t> by default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Dealts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multi-agent and </a:t>
            </a:r>
            <a:r>
              <a:rPr lang="fr-FR" dirty="0" err="1"/>
              <a:t>hierarchical</a:t>
            </a:r>
            <a:r>
              <a:rPr lang="fr-FR" dirty="0"/>
              <a:t> RL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</a:t>
            </a:r>
            <a:r>
              <a:rPr lang="fr-FR" dirty="0" err="1"/>
              <a:t>built</a:t>
            </a:r>
            <a:r>
              <a:rPr lang="fr-FR" dirty="0"/>
              <a:t> on Ray)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 big </a:t>
            </a:r>
            <a:r>
              <a:rPr lang="fr-FR" dirty="0" err="1"/>
              <a:t>projects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689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libraries: </a:t>
            </a:r>
            <a:r>
              <a:rPr lang="en-US" dirty="0" err="1"/>
              <a:t>CleanRL</a:t>
            </a:r>
            <a:r>
              <a:rPr lang="en-US" dirty="0"/>
              <a:t>, ML agent (Unity), OpenAI Baselines, </a:t>
            </a:r>
            <a:r>
              <a:rPr lang="en-US" dirty="0" err="1"/>
              <a:t>KerasRL</a:t>
            </a:r>
            <a:r>
              <a:rPr lang="en-US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Ressources in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en-US" dirty="0"/>
              <a:t>DeepMind 2021 course on RL</a:t>
            </a:r>
            <a:r>
              <a:rPr lang="fr-FR" dirty="0"/>
              <a:t>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: </a:t>
            </a:r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r>
              <a:rPr lang="en-US" sz="1600" dirty="0">
                <a:latin typeface="Roboto" panose="02000000000000000000" pitchFamily="2" charset="0"/>
              </a:rPr>
              <a:t>Lilian Weng's blog on RL: </a:t>
            </a:r>
            <a:r>
              <a:rPr lang="en-US" dirty="0">
                <a:latin typeface="Roboto" panose="02000000000000000000" pitchFamily="2" charset="0"/>
                <a:hlinkClick r:id="rId5"/>
              </a:rPr>
              <a:t>https://lilianweng.github.io</a:t>
            </a:r>
            <a:endParaRPr lang="en-US" dirty="0"/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7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The End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87835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</a:t>
            </a:r>
            <a:r>
              <a:rPr lang="fr-FR" sz="4300" kern="0" dirty="0" err="1"/>
              <a:t>using</a:t>
            </a:r>
            <a:r>
              <a:rPr lang="fr-FR" sz="4300" kern="0" dirty="0"/>
              <a:t> Importance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C366E-65FA-4990-93DF-8BC946FF8849}"/>
              </a:ext>
            </a:extLst>
          </p:cNvPr>
          <p:cNvSpPr txBox="1"/>
          <p:nvPr/>
        </p:nvSpPr>
        <p:spPr>
          <a:xfrm>
            <a:off x="457201" y="1600200"/>
            <a:ext cx="1158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possible to transform an on-policy algo into an off-policy algorithm if we know 𝜋 and 𝜇</a:t>
            </a:r>
          </a:p>
          <a:p>
            <a:endParaRPr lang="en-US" dirty="0"/>
          </a:p>
          <a:p>
            <a:r>
              <a:rPr lang="en-US" dirty="0"/>
              <a:t>Importance Sampling: estimate the expectation of a distribution from samples from a different distribution: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7678569" y="6781390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Cambria Math" panose="02040503050406030204" pitchFamily="18" charset="0"/>
                  </a:rPr>
                  <a:t>Application to RL, 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3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 err="1">
                    <a:solidFill>
                      <a:srgbClr val="FF0000"/>
                    </a:solidFill>
                  </a:rPr>
                  <a:t>Interpretation</a:t>
                </a:r>
                <a:r>
                  <a:rPr lang="fr-FR" dirty="0"/>
                  <a:t> : </a:t>
                </a:r>
                <a:r>
                  <a:rPr lang="en-US" dirty="0"/>
                  <a:t>If 𝜏 (obtained with 𝜇) is more likely to arrive with 𝜇 than with 𝜋, it makes sense that it weighs less in the calculation of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4"/>
                <a:stretch>
                  <a:fillRect l="-439" t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High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9530834" y="6028305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RL Framework : the </a:t>
            </a:r>
            <a:r>
              <a:rPr lang="fr-FR" sz="4300" spc="-25" dirty="0" err="1"/>
              <a:t>environment</a:t>
            </a:r>
            <a:endParaRPr sz="4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612059" y="2138415"/>
                <a:ext cx="4324774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59" y="2138415"/>
                <a:ext cx="4324774" cy="945900"/>
              </a:xfrm>
              <a:prstGeom prst="rect">
                <a:avLst/>
              </a:prstGeom>
              <a:blipFill>
                <a:blip r:embed="rId5"/>
                <a:stretch>
                  <a:fillRect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705600" y="1371907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/>
              <a:t>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determined</a:t>
            </a:r>
            <a:r>
              <a:rPr lang="fr-FR" dirty="0"/>
              <a:t> by </a:t>
            </a:r>
            <a:r>
              <a:rPr lang="fr-FR" dirty="0" err="1"/>
              <a:t>probability</a:t>
            </a:r>
            <a:r>
              <a:rPr lang="fr-FR" dirty="0"/>
              <a:t> distributions </a:t>
            </a:r>
            <a:r>
              <a:rPr lang="fr-FR" dirty="0" err="1"/>
              <a:t>we</a:t>
            </a:r>
            <a:r>
              <a:rPr lang="fr-FR" dirty="0"/>
              <a:t> call the </a:t>
            </a:r>
            <a:r>
              <a:rPr lang="fr-FR" u="sng" dirty="0"/>
              <a:t>model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</a:t>
            </a:r>
            <a:r>
              <a:rPr lang="fr-FR" dirty="0"/>
              <a:t> know the model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exploit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directly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94703" y="4235158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Some</a:t>
            </a:r>
            <a:r>
              <a:rPr lang="fr-FR" sz="4300" kern="0" spc="-25" dirty="0"/>
              <a:t> </a:t>
            </a:r>
            <a:r>
              <a:rPr lang="fr-FR" sz="4300" kern="0" spc="-25" dirty="0" err="1"/>
              <a:t>examples</a:t>
            </a:r>
            <a:r>
              <a:rPr lang="fr-FR" sz="4300" kern="0" spc="-25" dirty="0"/>
              <a:t> of </a:t>
            </a:r>
            <a:r>
              <a:rPr lang="fr-FR" sz="4300" kern="0" spc="-25" dirty="0" err="1"/>
              <a:t>environments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State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Example 2 : </a:t>
            </a:r>
            <a:r>
              <a:rPr lang="fr-FR" sz="1800" kern="0" spc="-25" dirty="0" err="1"/>
              <a:t>Video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game</a:t>
            </a:r>
            <a:r>
              <a:rPr lang="fr-FR" sz="1800" kern="0" spc="-25" dirty="0"/>
              <a:t> </a:t>
            </a:r>
            <a:r>
              <a:rPr lang="fr-FR" sz="1800" kern="0" spc="-25" dirty="0" err="1"/>
              <a:t>such</a:t>
            </a:r>
            <a:r>
              <a:rPr lang="fr-FR" sz="1800" kern="0" spc="-25" dirty="0"/>
              <a:t> as Mario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State : 		s = (position and speed in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Example 1 :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34188</TotalTime>
  <Words>5133</Words>
  <Application>Microsoft Office PowerPoint</Application>
  <PresentationFormat>Widescreen</PresentationFormat>
  <Paragraphs>934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The RL framework : env. &amp; agent interaction</vt:lpstr>
      <vt:lpstr>RL Framework : the policy π</vt:lpstr>
      <vt:lpstr>RL Framework : transitions &amp; episodes τ</vt:lpstr>
      <vt:lpstr>RL Framework : cumulative future reward G_t</vt:lpstr>
      <vt:lpstr>RL Framework :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39</cp:revision>
  <dcterms:created xsi:type="dcterms:W3CDTF">2022-07-01T12:54:52Z</dcterms:created>
  <dcterms:modified xsi:type="dcterms:W3CDTF">2022-12-04T01:12:22Z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